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43"/>
  </p:notesMasterIdLst>
  <p:handoutMasterIdLst>
    <p:handoutMasterId r:id="rId44"/>
  </p:handoutMasterIdLst>
  <p:sldIdLst>
    <p:sldId id="390" r:id="rId2"/>
    <p:sldId id="698" r:id="rId3"/>
    <p:sldId id="626" r:id="rId4"/>
    <p:sldId id="707" r:id="rId5"/>
    <p:sldId id="686" r:id="rId6"/>
    <p:sldId id="699" r:id="rId7"/>
    <p:sldId id="700" r:id="rId8"/>
    <p:sldId id="627" r:id="rId9"/>
    <p:sldId id="708" r:id="rId10"/>
    <p:sldId id="688" r:id="rId11"/>
    <p:sldId id="690" r:id="rId12"/>
    <p:sldId id="709" r:id="rId13"/>
    <p:sldId id="691" r:id="rId14"/>
    <p:sldId id="701" r:id="rId15"/>
    <p:sldId id="702" r:id="rId16"/>
    <p:sldId id="703" r:id="rId17"/>
    <p:sldId id="704" r:id="rId18"/>
    <p:sldId id="705" r:id="rId19"/>
    <p:sldId id="706" r:id="rId20"/>
    <p:sldId id="710" r:id="rId21"/>
    <p:sldId id="692" r:id="rId22"/>
    <p:sldId id="693" r:id="rId23"/>
    <p:sldId id="694" r:id="rId24"/>
    <p:sldId id="712" r:id="rId25"/>
    <p:sldId id="714" r:id="rId26"/>
    <p:sldId id="715" r:id="rId27"/>
    <p:sldId id="716" r:id="rId28"/>
    <p:sldId id="717" r:id="rId29"/>
    <p:sldId id="720" r:id="rId30"/>
    <p:sldId id="721" r:id="rId31"/>
    <p:sldId id="718" r:id="rId32"/>
    <p:sldId id="719" r:id="rId33"/>
    <p:sldId id="724" r:id="rId34"/>
    <p:sldId id="713" r:id="rId35"/>
    <p:sldId id="664" r:id="rId36"/>
    <p:sldId id="541" r:id="rId37"/>
    <p:sldId id="722" r:id="rId38"/>
    <p:sldId id="723" r:id="rId39"/>
    <p:sldId id="683" r:id="rId40"/>
    <p:sldId id="677" r:id="rId41"/>
    <p:sldId id="67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100"/>
    <a:srgbClr val="FF00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p:restoredTop sz="82927"/>
  </p:normalViewPr>
  <p:slideViewPr>
    <p:cSldViewPr snapToGrid="0" snapToObjects="1">
      <p:cViewPr varScale="1">
        <p:scale>
          <a:sx n="105" d="100"/>
          <a:sy n="105" d="100"/>
        </p:scale>
        <p:origin x="6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684E3-A39C-8F4E-8C70-12E22205A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3A47D61B-9FF9-FB4A-A19C-C527902FE7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C6EE1-F687-FD4A-9841-7F021489C8F5}" type="datetimeFigureOut">
              <a:rPr lang="it-IT" smtClean="0"/>
              <a:t>09/08/22</a:t>
            </a:fld>
            <a:endParaRPr lang="it-IT"/>
          </a:p>
        </p:txBody>
      </p:sp>
      <p:sp>
        <p:nvSpPr>
          <p:cNvPr id="4" name="Footer Placeholder 3">
            <a:extLst>
              <a:ext uri="{FF2B5EF4-FFF2-40B4-BE49-F238E27FC236}">
                <a16:creationId xmlns:a16="http://schemas.microsoft.com/office/drawing/2014/main" id="{67C7EF58-4FDC-1D47-9CA6-B4BCE33322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064E32ED-3ED9-5F42-9D0D-5186980688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1BFA95-3B1A-D24C-9AD5-DC69F6E7E1B9}" type="slidenum">
              <a:rPr lang="it-IT" smtClean="0"/>
              <a:t>‹#›</a:t>
            </a:fld>
            <a:endParaRPr lang="it-IT"/>
          </a:p>
        </p:txBody>
      </p:sp>
    </p:spTree>
    <p:extLst>
      <p:ext uri="{BB962C8B-B14F-4D97-AF65-F5344CB8AC3E}">
        <p14:creationId xmlns:p14="http://schemas.microsoft.com/office/powerpoint/2010/main" val="1485004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87445-D217-5F4A-9357-B27BE36141F2}" type="datetimeFigureOut">
              <a:rPr lang="en-US" smtClean="0"/>
              <a:t>8/9/22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5B7F1-303F-4B4B-823C-C49003EF8ADF}" type="slidenum">
              <a:rPr lang="en-US" smtClean="0"/>
              <a:t>‹#›</a:t>
            </a:fld>
            <a:endParaRPr lang="en-US"/>
          </a:p>
        </p:txBody>
      </p:sp>
    </p:spTree>
    <p:extLst>
      <p:ext uri="{BB962C8B-B14F-4D97-AF65-F5344CB8AC3E}">
        <p14:creationId xmlns:p14="http://schemas.microsoft.com/office/powerpoint/2010/main" val="20960940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57BE790-01DA-BE46-B7B7-A0A5782D61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25E90C05-37A4-F444-8971-1DBBDE547A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6387" name="Slide Number Placeholder 3">
            <a:extLst>
              <a:ext uri="{FF2B5EF4-FFF2-40B4-BE49-F238E27FC236}">
                <a16:creationId xmlns:a16="http://schemas.microsoft.com/office/drawing/2014/main" id="{D457FDE6-1EDB-7742-A48C-8A98A05A54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621A60-86D8-2C4E-AC50-D0CCEDBF9316}" type="slidenum">
              <a:rPr lang="en-US" altLang="en-US" smtClean="0"/>
              <a:pPr/>
              <a:t>0</a:t>
            </a:fld>
            <a:endParaRPr lang="en-US" altLang="en-US"/>
          </a:p>
        </p:txBody>
      </p:sp>
    </p:spTree>
    <p:extLst>
      <p:ext uri="{BB962C8B-B14F-4D97-AF65-F5344CB8AC3E}">
        <p14:creationId xmlns:p14="http://schemas.microsoft.com/office/powerpoint/2010/main" val="178149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Heisenberg-Robertson UR bounds the variances of two observables with the expectation value of their commutator (also Schrodinger improved this, but still has the same problem below).</a:t>
            </a:r>
          </a:p>
          <a:p>
            <a:r>
              <a:rPr lang="en-US" b="1" dirty="0"/>
              <a:t>About joint predictability of two measurements on a state</a:t>
            </a:r>
            <a:r>
              <a:rPr lang="en-US" dirty="0"/>
              <a:t>. So like us, not like error-disturbance UR, about trade-off between info gain and disturbance.</a:t>
            </a:r>
            <a:br>
              <a:rPr lang="en-US" dirty="0"/>
            </a:br>
            <a:endParaRPr lang="en-US" dirty="0"/>
          </a:p>
          <a:p>
            <a:r>
              <a:rPr lang="en-US" dirty="0"/>
              <a:t>2) However these are unsatisfactory </a:t>
            </a:r>
            <a:r>
              <a:rPr lang="en-US" b="1" dirty="0"/>
              <a:t>in the finite dimensional case</a:t>
            </a:r>
            <a:r>
              <a:rPr lang="en-US" dirty="0"/>
              <a:t>.</a:t>
            </a:r>
          </a:p>
          <a:p>
            <a:r>
              <a:rPr lang="en-US" dirty="0"/>
              <a:t>Both expectation value of variances are calculated on a state psi. So imagine that A and B are Pauli X and Z, and you choose as psi one of their eigenstate, e.g. of X, then this uncertainty relation is trivial. Even if the measurements are incompatible and have a tradeoff relation on their predictabilities for that state.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t>
            </a:r>
            <a:r>
              <a:rPr lang="it-IT" dirty="0" err="1"/>
              <a:t>Pair</a:t>
            </a:r>
            <a:r>
              <a:rPr lang="it-IT" dirty="0"/>
              <a:t> of </a:t>
            </a:r>
            <a:r>
              <a:rPr lang="it-IT" dirty="0" err="1"/>
              <a:t>measurements</a:t>
            </a:r>
            <a:r>
              <a:rPr lang="it-IT" dirty="0"/>
              <a:t> for </a:t>
            </a:r>
            <a:r>
              <a:rPr lang="it-IT" dirty="0" err="1"/>
              <a:t>which</a:t>
            </a:r>
            <a:r>
              <a:rPr lang="it-IT" dirty="0"/>
              <a:t> </a:t>
            </a:r>
            <a:r>
              <a:rPr lang="it-IT" dirty="0" err="1"/>
              <a:t>there</a:t>
            </a:r>
            <a:r>
              <a:rPr lang="it-IT" dirty="0"/>
              <a:t> </a:t>
            </a:r>
            <a:r>
              <a:rPr lang="it-IT" dirty="0" err="1"/>
              <a:t>is</a:t>
            </a:r>
            <a:r>
              <a:rPr lang="it-IT" dirty="0"/>
              <a:t> a </a:t>
            </a:r>
            <a:r>
              <a:rPr lang="it-IT" dirty="0" err="1"/>
              <a:t>nontrivial</a:t>
            </a:r>
            <a:r>
              <a:rPr lang="it-IT" dirty="0"/>
              <a:t> </a:t>
            </a:r>
            <a:r>
              <a:rPr lang="it-IT" dirty="0" err="1"/>
              <a:t>tradeoff</a:t>
            </a:r>
            <a:r>
              <a:rPr lang="it-IT" dirty="0"/>
              <a:t> in </a:t>
            </a:r>
            <a:r>
              <a:rPr lang="it-IT" dirty="0" err="1"/>
              <a:t>their</a:t>
            </a:r>
            <a:r>
              <a:rPr lang="it-IT" dirty="0"/>
              <a:t> </a:t>
            </a:r>
            <a:r>
              <a:rPr lang="it-IT" dirty="0" err="1"/>
              <a:t>predictabilities</a:t>
            </a:r>
            <a:r>
              <a:rPr lang="it-IT"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 express limits on the extent to which the outcomes of distinct measurements on a single state can be made jointly predictable.)</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9</a:t>
            </a:fld>
            <a:endParaRPr lang="en-US"/>
          </a:p>
        </p:txBody>
      </p:sp>
    </p:spTree>
    <p:extLst>
      <p:ext uri="{BB962C8B-B14F-4D97-AF65-F5344CB8AC3E}">
        <p14:creationId xmlns:p14="http://schemas.microsoft.com/office/powerpoint/2010/main" val="23342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A </a:t>
            </a:r>
            <a:r>
              <a:rPr lang="it-IT" dirty="0" err="1"/>
              <a:t>solution</a:t>
            </a:r>
            <a:r>
              <a:rPr lang="it-IT" dirty="0"/>
              <a:t> to the </a:t>
            </a:r>
            <a:r>
              <a:rPr lang="it-IT" dirty="0" err="1"/>
              <a:t>above</a:t>
            </a:r>
            <a:r>
              <a:rPr lang="it-IT" dirty="0"/>
              <a:t> </a:t>
            </a:r>
            <a:r>
              <a:rPr lang="it-IT" dirty="0" err="1"/>
              <a:t>is</a:t>
            </a:r>
            <a:r>
              <a:rPr lang="it-IT" dirty="0"/>
              <a:t> to </a:t>
            </a:r>
            <a:r>
              <a:rPr lang="it-IT" dirty="0" err="1"/>
              <a:t>consider</a:t>
            </a:r>
            <a:r>
              <a:rPr lang="it-IT" dirty="0"/>
              <a:t> </a:t>
            </a:r>
            <a:r>
              <a:rPr lang="it-IT" dirty="0" err="1"/>
              <a:t>sums</a:t>
            </a:r>
            <a:r>
              <a:rPr lang="it-IT" dirty="0"/>
              <a:t> </a:t>
            </a:r>
            <a:r>
              <a:rPr lang="it-IT" dirty="0" err="1"/>
              <a:t>instead</a:t>
            </a:r>
            <a:r>
              <a:rPr lang="it-IT" dirty="0"/>
              <a:t> of </a:t>
            </a:r>
            <a:r>
              <a:rPr lang="it-IT" dirty="0" err="1"/>
              <a:t>products</a:t>
            </a:r>
            <a:r>
              <a:rPr lang="it-IT" dirty="0"/>
              <a:t>. For </a:t>
            </a:r>
            <a:r>
              <a:rPr lang="it-IT" dirty="0" err="1"/>
              <a:t>this</a:t>
            </a:r>
            <a:r>
              <a:rPr lang="it-IT" dirty="0"/>
              <a:t> talk </a:t>
            </a:r>
            <a:r>
              <a:rPr lang="it-IT" dirty="0" err="1"/>
              <a:t>we</a:t>
            </a:r>
            <a:r>
              <a:rPr lang="it-IT" dirty="0"/>
              <a:t> </a:t>
            </a:r>
            <a:r>
              <a:rPr lang="it-IT" dirty="0" err="1"/>
              <a:t>consider</a:t>
            </a:r>
            <a:r>
              <a:rPr lang="it-IT" dirty="0"/>
              <a:t> Pauli X and </a:t>
            </a:r>
            <a:r>
              <a:rPr lang="it-IT" dirty="0" err="1"/>
              <a:t>Z</a:t>
            </a:r>
            <a:r>
              <a:rPr lang="it-IT" dirty="0"/>
              <a:t> </a:t>
            </a:r>
            <a:r>
              <a:rPr lang="it-IT" dirty="0" err="1"/>
              <a:t>measurements</a:t>
            </a:r>
            <a:r>
              <a:rPr lang="it-IT" dirty="0"/>
              <a:t>, </a:t>
            </a:r>
            <a:r>
              <a:rPr lang="it-IT" dirty="0" err="1"/>
              <a:t>that</a:t>
            </a:r>
            <a:r>
              <a:rPr lang="it-IT" dirty="0"/>
              <a:t> are </a:t>
            </a:r>
            <a:r>
              <a:rPr lang="it-IT" dirty="0" err="1"/>
              <a:t>complementary</a:t>
            </a:r>
            <a:r>
              <a:rPr lang="it-IT" dirty="0"/>
              <a:t> and are the discrete </a:t>
            </a:r>
            <a:r>
              <a:rPr lang="it-IT" dirty="0" err="1"/>
              <a:t>analogue</a:t>
            </a:r>
            <a:r>
              <a:rPr lang="it-IT" dirty="0"/>
              <a:t> of position and </a:t>
            </a:r>
            <a:r>
              <a:rPr lang="it-IT" dirty="0" err="1"/>
              <a:t>momentum</a:t>
            </a:r>
            <a:r>
              <a:rPr lang="it-IT" dirty="0"/>
              <a:t>. In general, </a:t>
            </a:r>
            <a:r>
              <a:rPr lang="it-IT" dirty="0" err="1"/>
              <a:t>our</a:t>
            </a:r>
            <a:r>
              <a:rPr lang="it-IT" dirty="0"/>
              <a:t> </a:t>
            </a:r>
            <a:r>
              <a:rPr lang="it-IT" dirty="0" err="1"/>
              <a:t>results</a:t>
            </a:r>
            <a:r>
              <a:rPr lang="it-IT" dirty="0"/>
              <a:t> </a:t>
            </a:r>
            <a:r>
              <a:rPr lang="it-IT" dirty="0" err="1"/>
              <a:t>will</a:t>
            </a:r>
            <a:r>
              <a:rPr lang="it-IT" dirty="0"/>
              <a:t> </a:t>
            </a:r>
            <a:r>
              <a:rPr lang="it-IT" dirty="0" err="1"/>
              <a:t>hold</a:t>
            </a:r>
            <a:r>
              <a:rPr lang="it-IT" dirty="0"/>
              <a:t> for </a:t>
            </a:r>
            <a:r>
              <a:rPr lang="it-IT" dirty="0" err="1"/>
              <a:t>any</a:t>
            </a:r>
            <a:r>
              <a:rPr lang="it-IT" dirty="0"/>
              <a:t> </a:t>
            </a:r>
            <a:r>
              <a:rPr lang="it-IT" dirty="0" err="1"/>
              <a:t>two</a:t>
            </a:r>
            <a:r>
              <a:rPr lang="it-IT" dirty="0"/>
              <a:t> </a:t>
            </a:r>
            <a:r>
              <a:rPr lang="it-IT" dirty="0" err="1"/>
              <a:t>binary-outcome</a:t>
            </a:r>
            <a:r>
              <a:rPr lang="it-IT" dirty="0"/>
              <a:t> </a:t>
            </a:r>
            <a:r>
              <a:rPr lang="it-IT" dirty="0" err="1"/>
              <a:t>measurements</a:t>
            </a:r>
            <a:r>
              <a:rPr lang="it-IT" dirty="0"/>
              <a:t>.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This</a:t>
            </a:r>
            <a:r>
              <a:rPr lang="it-IT" dirty="0"/>
              <a:t> </a:t>
            </a:r>
            <a:r>
              <a:rPr lang="it-IT" dirty="0" err="1"/>
              <a:t>tradeoff</a:t>
            </a:r>
            <a:r>
              <a:rPr lang="it-IT" dirty="0"/>
              <a:t> relation </a:t>
            </a:r>
            <a:r>
              <a:rPr lang="it-IT" dirty="0" err="1"/>
              <a:t>holds</a:t>
            </a:r>
            <a:r>
              <a:rPr lang="it-IT" dirty="0"/>
              <a:t> for </a:t>
            </a:r>
            <a:r>
              <a:rPr lang="it-IT" dirty="0" err="1"/>
              <a:t>any</a:t>
            </a:r>
            <a:r>
              <a:rPr lang="it-IT" dirty="0"/>
              <a:t> state in quantum </a:t>
            </a:r>
            <a:r>
              <a:rPr lang="it-IT" dirty="0" err="1"/>
              <a:t>theory</a:t>
            </a:r>
            <a:r>
              <a:rPr lang="it-IT" dirty="0"/>
              <a:t>, and so </a:t>
            </a:r>
            <a:r>
              <a:rPr lang="it-IT" dirty="0" err="1"/>
              <a:t>it</a:t>
            </a:r>
            <a:r>
              <a:rPr lang="it-IT" dirty="0"/>
              <a:t> </a:t>
            </a:r>
            <a:r>
              <a:rPr lang="it-IT" dirty="0" err="1"/>
              <a:t>is</a:t>
            </a:r>
            <a:r>
              <a:rPr lang="it-IT" dirty="0"/>
              <a:t> an </a:t>
            </a:r>
            <a:r>
              <a:rPr lang="it-IT" dirty="0" err="1"/>
              <a:t>uncertainty</a:t>
            </a:r>
            <a:r>
              <a:rPr lang="it-IT" dirty="0"/>
              <a:t> relation. </a:t>
            </a:r>
            <a:r>
              <a:rPr lang="it-IT" dirty="0" err="1"/>
              <a:t>Its</a:t>
            </a:r>
            <a:r>
              <a:rPr lang="it-IT" dirty="0"/>
              <a:t> </a:t>
            </a:r>
            <a:r>
              <a:rPr lang="it-IT" dirty="0" err="1"/>
              <a:t>validity</a:t>
            </a:r>
            <a:r>
              <a:rPr lang="it-IT" dirty="0"/>
              <a:t> </a:t>
            </a:r>
            <a:r>
              <a:rPr lang="it-IT" dirty="0" err="1"/>
              <a:t>comes</a:t>
            </a:r>
            <a:r>
              <a:rPr lang="it-IT" dirty="0"/>
              <a:t> from the </a:t>
            </a:r>
            <a:r>
              <a:rPr lang="it-IT" dirty="0" err="1"/>
              <a:t>fact</a:t>
            </a:r>
            <a:r>
              <a:rPr lang="it-IT" dirty="0"/>
              <a:t> </a:t>
            </a:r>
            <a:r>
              <a:rPr lang="it-IT" dirty="0" err="1"/>
              <a:t>that</a:t>
            </a:r>
            <a:r>
              <a:rPr lang="it-IT" dirty="0"/>
              <a:t> </a:t>
            </a:r>
            <a:r>
              <a:rPr lang="it-IT" dirty="0" err="1"/>
              <a:t>it</a:t>
            </a:r>
            <a:r>
              <a:rPr lang="it-IT" dirty="0"/>
              <a:t> </a:t>
            </a:r>
            <a:r>
              <a:rPr lang="it-IT" dirty="0" err="1"/>
              <a:t>is</a:t>
            </a:r>
            <a:r>
              <a:rPr lang="it-IT" dirty="0"/>
              <a:t> a </a:t>
            </a:r>
            <a:r>
              <a:rPr lang="it-IT" dirty="0" err="1"/>
              <a:t>description</a:t>
            </a:r>
            <a:r>
              <a:rPr lang="it-IT" dirty="0"/>
              <a:t> of the Bloch </a:t>
            </a:r>
            <a:r>
              <a:rPr lang="it-IT" dirty="0" err="1"/>
              <a:t>ball</a:t>
            </a:r>
            <a:r>
              <a:rPr lang="it-IT" dirty="0"/>
              <a:t> of </a:t>
            </a:r>
            <a:r>
              <a:rPr lang="it-IT" dirty="0" err="1"/>
              <a:t>qubit</a:t>
            </a:r>
            <a:r>
              <a:rPr lang="it-IT" dirty="0"/>
              <a:t> quantum </a:t>
            </a:r>
            <a:r>
              <a:rPr lang="it-IT" dirty="0" err="1"/>
              <a:t>states</a:t>
            </a:r>
            <a:r>
              <a:rPr lang="it-IT" dirty="0"/>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Other</a:t>
            </a:r>
            <a:r>
              <a:rPr lang="it-IT" dirty="0"/>
              <a:t> </a:t>
            </a:r>
            <a:r>
              <a:rPr lang="it-IT" dirty="0" err="1"/>
              <a:t>versions</a:t>
            </a:r>
            <a:r>
              <a:rPr lang="it-IT" dirty="0"/>
              <a:t> of </a:t>
            </a:r>
            <a:r>
              <a:rPr lang="it-IT" dirty="0" err="1"/>
              <a:t>these</a:t>
            </a:r>
            <a:r>
              <a:rPr lang="it-IT" dirty="0"/>
              <a:t> are the </a:t>
            </a:r>
            <a:r>
              <a:rPr lang="it-IT" dirty="0" err="1"/>
              <a:t>entropic</a:t>
            </a:r>
            <a:r>
              <a:rPr lang="it-IT" dirty="0"/>
              <a:t> UR. </a:t>
            </a:r>
            <a:r>
              <a:rPr lang="it-IT" dirty="0" err="1"/>
              <a:t>Connected</a:t>
            </a:r>
            <a:r>
              <a:rPr lang="it-IT" dirty="0"/>
              <a:t> to </a:t>
            </a:r>
            <a:r>
              <a:rPr lang="it-IT" dirty="0" err="1"/>
              <a:t>ours</a:t>
            </a:r>
            <a:r>
              <a:rPr lang="it-IT" dirty="0"/>
              <a:t>, </a:t>
            </a:r>
            <a:r>
              <a:rPr lang="it-IT" dirty="0" err="1"/>
              <a:t>but</a:t>
            </a:r>
            <a:r>
              <a:rPr lang="it-IT" dirty="0"/>
              <a:t> </a:t>
            </a:r>
            <a:r>
              <a:rPr lang="it-IT" dirty="0" err="1"/>
              <a:t>we</a:t>
            </a:r>
            <a:r>
              <a:rPr lang="it-IT" dirty="0"/>
              <a:t> do </a:t>
            </a:r>
            <a:r>
              <a:rPr lang="it-IT" dirty="0" err="1"/>
              <a:t>not</a:t>
            </a:r>
            <a:r>
              <a:rPr lang="it-IT" dirty="0"/>
              <a:t> deal with </a:t>
            </a:r>
            <a:r>
              <a:rPr lang="it-IT" dirty="0" err="1"/>
              <a:t>them</a:t>
            </a:r>
            <a:r>
              <a:rPr lang="it-IT" dirty="0"/>
              <a:t>. I can </a:t>
            </a:r>
            <a:r>
              <a:rPr lang="it-IT" dirty="0" err="1"/>
              <a:t>spend</a:t>
            </a:r>
            <a:r>
              <a:rPr lang="it-IT" dirty="0"/>
              <a:t> some </a:t>
            </a:r>
            <a:r>
              <a:rPr lang="it-IT" dirty="0" err="1"/>
              <a:t>words</a:t>
            </a:r>
            <a:r>
              <a:rPr lang="it-IT" dirty="0"/>
              <a:t> </a:t>
            </a:r>
            <a:r>
              <a:rPr lang="it-IT" dirty="0" err="1"/>
              <a:t>later</a:t>
            </a:r>
            <a:r>
              <a:rPr lang="it-IT" dirty="0"/>
              <a:t> on </a:t>
            </a:r>
            <a:r>
              <a:rPr lang="it-IT" dirty="0" err="1"/>
              <a:t>them</a:t>
            </a:r>
            <a:r>
              <a:rPr lang="it-IT" dirty="0"/>
              <a: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10</a:t>
            </a:fld>
            <a:endParaRPr lang="en-US"/>
          </a:p>
        </p:txBody>
      </p:sp>
    </p:spTree>
    <p:extLst>
      <p:ext uri="{BB962C8B-B14F-4D97-AF65-F5344CB8AC3E}">
        <p14:creationId xmlns:p14="http://schemas.microsoft.com/office/powerpoint/2010/main" val="179494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11</a:t>
            </a:fld>
            <a:endParaRPr lang="en-US"/>
          </a:p>
        </p:txBody>
      </p:sp>
    </p:spTree>
    <p:extLst>
      <p:ext uri="{BB962C8B-B14F-4D97-AF65-F5344CB8AC3E}">
        <p14:creationId xmlns:p14="http://schemas.microsoft.com/office/powerpoint/2010/main" val="176830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operational theory in a prepare and measure stipulates the preparations the measurements and an algorithm for computing the predicted probabilities of an outcome given preparation and measurement for all possible preparations and measurements.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imagine that each preparation and measurement effect as a real-valued vectors, and the probability is given by their inner product.</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12</a:t>
            </a:fld>
            <a:endParaRPr lang="en-US"/>
          </a:p>
        </p:txBody>
      </p:sp>
    </p:spTree>
    <p:extLst>
      <p:ext uri="{BB962C8B-B14F-4D97-AF65-F5344CB8AC3E}">
        <p14:creationId xmlns:p14="http://schemas.microsoft.com/office/powerpoint/2010/main" val="123736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we consider simple examples. We start with the state-space representation of the qubit, which is the standard Bloch sphere. In R3 we represent a 4-dimensional space of Hermitian operators. Every qubit operator is represented as a linear combination of elements of a basis of the 4-dimensional space of Hermitian operators.</a:t>
            </a:r>
          </a:p>
          <a:p>
            <a:endParaRPr lang="en-US"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13</a:t>
            </a:fld>
            <a:endParaRPr lang="en-US"/>
          </a:p>
        </p:txBody>
      </p:sp>
    </p:spTree>
    <p:extLst>
      <p:ext uri="{BB962C8B-B14F-4D97-AF65-F5344CB8AC3E}">
        <p14:creationId xmlns:p14="http://schemas.microsoft.com/office/powerpoint/2010/main" val="3383218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Stabilizer states = eigenstates of Pauli observables and their closure.  Same for the effects.</a:t>
            </a:r>
          </a:p>
          <a:p>
            <a:endParaRPr lang="en-US" dirty="0"/>
          </a:p>
          <a:p>
            <a:endParaRPr lang="en-US"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14</a:t>
            </a:fld>
            <a:endParaRPr lang="en-US"/>
          </a:p>
        </p:txBody>
      </p:sp>
    </p:spTree>
    <p:extLst>
      <p:ext uri="{BB962C8B-B14F-4D97-AF65-F5344CB8AC3E}">
        <p14:creationId xmlns:p14="http://schemas.microsoft.com/office/powerpoint/2010/main" val="3958443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set of qubit effects, but restricted state space under the eta depolarizing map, which is just the channel that maps any state in the </a:t>
            </a:r>
            <a:r>
              <a:rPr lang="en-US" dirty="0" err="1"/>
              <a:t>bloch</a:t>
            </a:r>
            <a:r>
              <a:rPr lang="en-US" dirty="0"/>
              <a:t> sphere to a mixture of the same state and the completely mixed state, with probabilities (1-eta) and eta.</a:t>
            </a:r>
          </a:p>
          <a:p>
            <a:endParaRPr lang="en-US" dirty="0"/>
          </a:p>
          <a:p>
            <a:endParaRPr lang="en-US"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15</a:t>
            </a:fld>
            <a:endParaRPr lang="en-US"/>
          </a:p>
        </p:txBody>
      </p:sp>
    </p:spTree>
    <p:extLst>
      <p:ext uri="{BB962C8B-B14F-4D97-AF65-F5344CB8AC3E}">
        <p14:creationId xmlns:p14="http://schemas.microsoft.com/office/powerpoint/2010/main" val="157201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Gbit theory where one can get full predictability jointly for X, Y, Z. Effect space is the same as qubit quantum theory.</a:t>
            </a:r>
          </a:p>
          <a:p>
            <a:endParaRPr lang="en-US" dirty="0"/>
          </a:p>
          <a:p>
            <a:r>
              <a:rPr lang="en-US" dirty="0"/>
              <a:t>X, Z perfectly predictable jointly.</a:t>
            </a:r>
          </a:p>
          <a:p>
            <a:endParaRPr lang="en-US"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16</a:t>
            </a:fld>
            <a:endParaRPr lang="en-US"/>
          </a:p>
        </p:txBody>
      </p:sp>
    </p:spTree>
    <p:extLst>
      <p:ext uri="{BB962C8B-B14F-4D97-AF65-F5344CB8AC3E}">
        <p14:creationId xmlns:p14="http://schemas.microsoft.com/office/powerpoint/2010/main" val="64396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Classical theory of a pair of classical random variable, which we denote with X and Z. State space is convex hull of 4 possible joint assignments of values to X and Z (tetrahedron), while the effect space is the dual to this simplex (the hypercube).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Z perfectly predictable jointly.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The expectation values of X and Z are linearly related to the probability of getting X and Z, and so with the projections of the state space on those axes.</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17</a:t>
            </a:fld>
            <a:endParaRPr lang="en-US"/>
          </a:p>
        </p:txBody>
      </p:sp>
    </p:spTree>
    <p:extLst>
      <p:ext uri="{BB962C8B-B14F-4D97-AF65-F5344CB8AC3E}">
        <p14:creationId xmlns:p14="http://schemas.microsoft.com/office/powerpoint/2010/main" val="325480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ii is </a:t>
            </a:r>
            <a:r>
              <a:rPr lang="en-US" dirty="0" err="1"/>
              <a:t>gonna</a:t>
            </a:r>
            <a:r>
              <a:rPr lang="en-US" dirty="0"/>
              <a:t> be clear in a bit why it’s red. For now imagine that they’re all blue. Predictability of X and of Z plotted.</a:t>
            </a:r>
          </a:p>
          <a:p>
            <a:endParaRPr lang="en-US" dirty="0"/>
          </a:p>
          <a:p>
            <a:r>
              <a:rPr lang="en-US" dirty="0"/>
              <a:t>The expectation values of X and Z are linearly related to the probability of getting X and Z, and so with the projections of the state space on those axes.</a:t>
            </a:r>
          </a:p>
        </p:txBody>
      </p:sp>
      <p:sp>
        <p:nvSpPr>
          <p:cNvPr id="4" name="Slide Number Placeholder 3"/>
          <p:cNvSpPr>
            <a:spLocks noGrp="1"/>
          </p:cNvSpPr>
          <p:nvPr>
            <p:ph type="sldNum" sz="quarter" idx="5"/>
          </p:nvPr>
        </p:nvSpPr>
        <p:spPr/>
        <p:txBody>
          <a:bodyPr/>
          <a:lstStyle/>
          <a:p>
            <a:fld id="{33C5B7F1-303F-4B4B-823C-C49003EF8ADF}" type="slidenum">
              <a:rPr lang="en-US" smtClean="0"/>
              <a:t>18</a:t>
            </a:fld>
            <a:endParaRPr lang="en-US"/>
          </a:p>
        </p:txBody>
      </p:sp>
    </p:spTree>
    <p:extLst>
      <p:ext uri="{BB962C8B-B14F-4D97-AF65-F5344CB8AC3E}">
        <p14:creationId xmlns:p14="http://schemas.microsoft.com/office/powerpoint/2010/main" val="280094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57BE790-01DA-BE46-B7B7-A0A5782D61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25E90C05-37A4-F444-8971-1DBBDE547A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6387" name="Slide Number Placeholder 3">
            <a:extLst>
              <a:ext uri="{FF2B5EF4-FFF2-40B4-BE49-F238E27FC236}">
                <a16:creationId xmlns:a16="http://schemas.microsoft.com/office/drawing/2014/main" id="{D457FDE6-1EDB-7742-A48C-8A98A05A54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621A60-86D8-2C4E-AC50-D0CCEDBF9316}" type="slidenum">
              <a:rPr lang="en-US" altLang="en-US" smtClean="0"/>
              <a:pPr/>
              <a:t>1</a:t>
            </a:fld>
            <a:endParaRPr lang="en-US" altLang="en-US"/>
          </a:p>
        </p:txBody>
      </p:sp>
    </p:spTree>
    <p:extLst>
      <p:ext uri="{BB962C8B-B14F-4D97-AF65-F5344CB8AC3E}">
        <p14:creationId xmlns:p14="http://schemas.microsoft.com/office/powerpoint/2010/main" val="250517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19</a:t>
            </a:fld>
            <a:endParaRPr lang="en-US"/>
          </a:p>
        </p:txBody>
      </p:sp>
    </p:spTree>
    <p:extLst>
      <p:ext uri="{BB962C8B-B14F-4D97-AF65-F5344CB8AC3E}">
        <p14:creationId xmlns:p14="http://schemas.microsoft.com/office/powerpoint/2010/main" val="3433163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theory predicts well because there’s actual system that is subjected to the experimental procedures. It has physical properties defined as ontic states.</a:t>
            </a:r>
          </a:p>
          <a:p>
            <a:endParaRPr lang="en-US" dirty="0"/>
          </a:p>
          <a:p>
            <a:r>
              <a:rPr lang="en-US" dirty="0"/>
              <a:t>Since we consider Lambda finite, we can represent the probability distributions as vectors.</a:t>
            </a:r>
          </a:p>
        </p:txBody>
      </p:sp>
      <p:sp>
        <p:nvSpPr>
          <p:cNvPr id="4" name="Slide Number Placeholder 3"/>
          <p:cNvSpPr>
            <a:spLocks noGrp="1"/>
          </p:cNvSpPr>
          <p:nvPr>
            <p:ph type="sldNum" sz="quarter" idx="5"/>
          </p:nvPr>
        </p:nvSpPr>
        <p:spPr/>
        <p:txBody>
          <a:bodyPr/>
          <a:lstStyle/>
          <a:p>
            <a:fld id="{33C5B7F1-303F-4B4B-823C-C49003EF8ADF}" type="slidenum">
              <a:rPr lang="en-US" smtClean="0"/>
              <a:t>20</a:t>
            </a:fld>
            <a:endParaRPr lang="en-US"/>
          </a:p>
        </p:txBody>
      </p:sp>
    </p:spTree>
    <p:extLst>
      <p:ext uri="{BB962C8B-B14F-4D97-AF65-F5344CB8AC3E}">
        <p14:creationId xmlns:p14="http://schemas.microsoft.com/office/powerpoint/2010/main" val="975291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 </a:t>
            </a:r>
            <a:r>
              <a:rPr lang="en-US" dirty="0" err="1"/>
              <a:t>w_i</a:t>
            </a:r>
            <a:r>
              <a:rPr lang="en-US" dirty="0"/>
              <a:t> are probability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presented the notion for preparations but it extends also to transformations and measurements and it is known as generalized contextuality.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the examples before, qubit QT, </a:t>
            </a:r>
            <a:r>
              <a:rPr lang="en-US" dirty="0" err="1"/>
              <a:t>gbit</a:t>
            </a:r>
            <a:r>
              <a:rPr lang="en-US" dirty="0"/>
              <a:t> theory and eta-depolarizing qubit theory when eta less than 2/3 do not admit of NC ontological model. Simplicial and stabilizer yes. </a:t>
            </a:r>
          </a:p>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21</a:t>
            </a:fld>
            <a:endParaRPr lang="en-US"/>
          </a:p>
        </p:txBody>
      </p:sp>
    </p:spTree>
    <p:extLst>
      <p:ext uri="{BB962C8B-B14F-4D97-AF65-F5344CB8AC3E}">
        <p14:creationId xmlns:p14="http://schemas.microsoft.com/office/powerpoint/2010/main" val="3908329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Applies to a broad class of physical scenarios. For ex a single system unlike locality.</a:t>
            </a:r>
          </a:p>
          <a:p>
            <a:endParaRPr lang="en-US" dirty="0"/>
          </a:p>
          <a:p>
            <a:r>
              <a:rPr lang="en-US" dirty="0"/>
              <a:t>Simplex embeddability is the notion of classical </a:t>
            </a:r>
            <a:r>
              <a:rPr lang="en-US" dirty="0" err="1"/>
              <a:t>explainability</a:t>
            </a:r>
            <a:r>
              <a:rPr lang="en-US" dirty="0"/>
              <a:t> in GPTs.</a:t>
            </a:r>
          </a:p>
        </p:txBody>
      </p:sp>
      <p:sp>
        <p:nvSpPr>
          <p:cNvPr id="4" name="Slide Number Placeholder 3"/>
          <p:cNvSpPr>
            <a:spLocks noGrp="1"/>
          </p:cNvSpPr>
          <p:nvPr>
            <p:ph type="sldNum" sz="quarter" idx="5"/>
          </p:nvPr>
        </p:nvSpPr>
        <p:spPr/>
        <p:txBody>
          <a:bodyPr/>
          <a:lstStyle/>
          <a:p>
            <a:fld id="{33C5B7F1-303F-4B4B-823C-C49003EF8ADF}" type="slidenum">
              <a:rPr lang="en-US" smtClean="0"/>
              <a:t>22</a:t>
            </a:fld>
            <a:endParaRPr lang="en-US"/>
          </a:p>
        </p:txBody>
      </p:sp>
    </p:spTree>
    <p:extLst>
      <p:ext uri="{BB962C8B-B14F-4D97-AF65-F5344CB8AC3E}">
        <p14:creationId xmlns:p14="http://schemas.microsoft.com/office/powerpoint/2010/main" val="1676753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23</a:t>
            </a:fld>
            <a:endParaRPr lang="en-US"/>
          </a:p>
        </p:txBody>
      </p:sp>
    </p:spTree>
    <p:extLst>
      <p:ext uri="{BB962C8B-B14F-4D97-AF65-F5344CB8AC3E}">
        <p14:creationId xmlns:p14="http://schemas.microsoft.com/office/powerpoint/2010/main" val="1870675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UR expresses the predictability tradeoff between two measurements for any single state in the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Contextuality requires at least 4 states (and two </a:t>
            </a:r>
            <a:r>
              <a:rPr lang="en-US" dirty="0" err="1"/>
              <a:t>tomographically</a:t>
            </a:r>
            <a:r>
              <a:rPr lang="en-US" dirty="0"/>
              <a:t> complete measurements like X and Z here).</a:t>
            </a:r>
          </a:p>
        </p:txBody>
      </p:sp>
      <p:sp>
        <p:nvSpPr>
          <p:cNvPr id="4" name="Slide Number Placeholder 3"/>
          <p:cNvSpPr>
            <a:spLocks noGrp="1"/>
          </p:cNvSpPr>
          <p:nvPr>
            <p:ph type="sldNum" sz="quarter" idx="5"/>
          </p:nvPr>
        </p:nvSpPr>
        <p:spPr/>
        <p:txBody>
          <a:bodyPr/>
          <a:lstStyle/>
          <a:p>
            <a:fld id="{33C5B7F1-303F-4B4B-823C-C49003EF8ADF}" type="slidenum">
              <a:rPr lang="en-US" smtClean="0"/>
              <a:t>24</a:t>
            </a:fld>
            <a:endParaRPr lang="en-US"/>
          </a:p>
        </p:txBody>
      </p:sp>
    </p:spTree>
    <p:extLst>
      <p:ext uri="{BB962C8B-B14F-4D97-AF65-F5344CB8AC3E}">
        <p14:creationId xmlns:p14="http://schemas.microsoft.com/office/powerpoint/2010/main" val="3012903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err="1"/>
              <a:t>Consider</a:t>
            </a:r>
            <a:r>
              <a:rPr lang="it-IT" sz="1200" dirty="0"/>
              <a:t> </a:t>
            </a:r>
            <a:r>
              <a:rPr lang="it-IT" sz="1200" dirty="0" err="1"/>
              <a:t>operational</a:t>
            </a:r>
            <a:r>
              <a:rPr lang="it-IT" sz="1200" dirty="0"/>
              <a:t> </a:t>
            </a:r>
            <a:r>
              <a:rPr lang="it-IT" sz="1200" dirty="0" err="1"/>
              <a:t>theories</a:t>
            </a:r>
            <a:r>
              <a:rPr lang="it-IT" sz="1200" dirty="0"/>
              <a:t> with a </a:t>
            </a:r>
            <a:r>
              <a:rPr lang="it-IT" sz="1200" dirty="0" err="1"/>
              <a:t>pair</a:t>
            </a:r>
            <a:r>
              <a:rPr lang="it-IT" sz="1200" dirty="0"/>
              <a:t> of joint </a:t>
            </a:r>
            <a:r>
              <a:rPr lang="it-IT" sz="1200" dirty="0" err="1"/>
              <a:t>measurements</a:t>
            </a:r>
            <a:r>
              <a:rPr lang="it-IT" sz="1200" dirty="0"/>
              <a:t>, </a:t>
            </a:r>
            <a:r>
              <a:rPr lang="it-IT" sz="1200" dirty="0" err="1"/>
              <a:t>denoted</a:t>
            </a:r>
            <a:r>
              <a:rPr lang="it-IT" sz="1200" dirty="0"/>
              <a:t> X,Z, and a state </a:t>
            </a:r>
            <a:r>
              <a:rPr lang="it-IT" sz="1200" dirty="0" err="1"/>
              <a:t>that</a:t>
            </a:r>
            <a:r>
              <a:rPr lang="it-IT" sz="1200" dirty="0"/>
              <a:t> </a:t>
            </a:r>
            <a:r>
              <a:rPr lang="it-IT" sz="1200" dirty="0" err="1"/>
              <a:t>satisfies</a:t>
            </a:r>
            <a:r>
              <a:rPr lang="it-IT" sz="1200" dirty="0"/>
              <a:t> the </a:t>
            </a:r>
            <a:r>
              <a:rPr lang="it-IT" sz="1200" dirty="0" err="1"/>
              <a:t>condition</a:t>
            </a:r>
            <a:r>
              <a:rPr lang="it-IT" sz="1200" dirty="0"/>
              <a:t> of  A12 </a:t>
            </a:r>
            <a:r>
              <a:rPr lang="it-IT" sz="1200" dirty="0" err="1"/>
              <a:t>orbit</a:t>
            </a:r>
            <a:r>
              <a:rPr lang="it-IT" sz="1200" dirty="0"/>
              <a:t> </a:t>
            </a:r>
            <a:r>
              <a:rPr lang="it-IT" sz="1200" dirty="0" err="1"/>
              <a:t>realizability</a:t>
            </a:r>
            <a:r>
              <a:rPr lang="it-IT"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25</a:t>
            </a:fld>
            <a:endParaRPr lang="en-US"/>
          </a:p>
        </p:txBody>
      </p:sp>
    </p:spTree>
    <p:extLst>
      <p:ext uri="{BB962C8B-B14F-4D97-AF65-F5344CB8AC3E}">
        <p14:creationId xmlns:p14="http://schemas.microsoft.com/office/powerpoint/2010/main" val="3259057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i.e. there exists other states (at least other 3) that have the same predictabilities, in modulus, for X and Z. Other states manifest those predictabilities, so they also show the same uncertainty relation!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i.e. among these states there are at least 3 with which the state can have operational equivalence. Moreover, among these states there are operational equivalences.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they lie in a rectangle in a plane parallel to the ZX plane. These vertices are the orbit of the original state under the action of the symmetry group of a rectangle under reflections, the </a:t>
            </a:r>
            <a:r>
              <a:rPr lang="en-US" dirty="0" err="1"/>
              <a:t>Coxeter</a:t>
            </a:r>
            <a:r>
              <a:rPr lang="en-US" dirty="0"/>
              <a:t> group  A21. That’s why the name.  </a:t>
            </a:r>
            <a:br>
              <a:rPr lang="en-US" dirty="0"/>
            </a:br>
            <a:r>
              <a:rPr lang="en-US" dirty="0"/>
              <a:t>Basically it’s a rectangle condition.</a:t>
            </a:r>
          </a:p>
        </p:txBody>
      </p:sp>
      <p:sp>
        <p:nvSpPr>
          <p:cNvPr id="4" name="Slide Number Placeholder 3"/>
          <p:cNvSpPr>
            <a:spLocks noGrp="1"/>
          </p:cNvSpPr>
          <p:nvPr>
            <p:ph type="sldNum" sz="quarter" idx="5"/>
          </p:nvPr>
        </p:nvSpPr>
        <p:spPr/>
        <p:txBody>
          <a:bodyPr/>
          <a:lstStyle/>
          <a:p>
            <a:fld id="{33C5B7F1-303F-4B4B-823C-C49003EF8ADF}" type="slidenum">
              <a:rPr lang="en-US" smtClean="0"/>
              <a:t>26</a:t>
            </a:fld>
            <a:endParaRPr lang="en-US"/>
          </a:p>
        </p:txBody>
      </p:sp>
    </p:spTree>
    <p:extLst>
      <p:ext uri="{BB962C8B-B14F-4D97-AF65-F5344CB8AC3E}">
        <p14:creationId xmlns:p14="http://schemas.microsoft.com/office/powerpoint/2010/main" val="402863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imposes a nontrivial constraint on the X and Z predictabilities of a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 doing the proof. It’s easily followable in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Despite our result shows contextuality of a theory whenever you have one state in your theory satisfying the symmetry and </a:t>
            </a:r>
            <a:r>
              <a:rPr lang="en-US" b="1" dirty="0" err="1"/>
              <a:t>s.t.</a:t>
            </a:r>
            <a:r>
              <a:rPr lang="en-US" b="1" dirty="0"/>
              <a:t> the bound is violated,  our result has deeper significance for theories where all states satisfy the symmetry.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3C5B7F1-303F-4B4B-823C-C49003EF8ADF}" type="slidenum">
              <a:rPr lang="en-US" smtClean="0"/>
              <a:t>27</a:t>
            </a:fld>
            <a:endParaRPr lang="en-US"/>
          </a:p>
        </p:txBody>
      </p:sp>
    </p:spTree>
    <p:extLst>
      <p:ext uri="{BB962C8B-B14F-4D97-AF65-F5344CB8AC3E}">
        <p14:creationId xmlns:p14="http://schemas.microsoft.com/office/powerpoint/2010/main" val="2516333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all satisfy apart from simplicial. The set of states satisfying the A12 symmetry forms an octahedron inside the tetrahedron, whose vertices are at the midpoints of the edges, i.e. the stabilizer octahedron.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vertices of the tetrahedron do not satisfy the symmetry, as they don’t manifest operational equivalences.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however, that our result applies to any theory with some state having A12 symmetry. Not only the theories that have all states satisfying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Giovanni for the very nice figures.</a:t>
            </a:r>
          </a:p>
        </p:txBody>
      </p:sp>
      <p:sp>
        <p:nvSpPr>
          <p:cNvPr id="4" name="Slide Number Placeholder 3"/>
          <p:cNvSpPr>
            <a:spLocks noGrp="1"/>
          </p:cNvSpPr>
          <p:nvPr>
            <p:ph type="sldNum" sz="quarter" idx="5"/>
          </p:nvPr>
        </p:nvSpPr>
        <p:spPr/>
        <p:txBody>
          <a:bodyPr/>
          <a:lstStyle/>
          <a:p>
            <a:fld id="{33C5B7F1-303F-4B4B-823C-C49003EF8ADF}" type="slidenum">
              <a:rPr lang="en-US" smtClean="0"/>
              <a:t>28</a:t>
            </a:fld>
            <a:endParaRPr lang="en-US"/>
          </a:p>
        </p:txBody>
      </p:sp>
    </p:spTree>
    <p:extLst>
      <p:ext uri="{BB962C8B-B14F-4D97-AF65-F5344CB8AC3E}">
        <p14:creationId xmlns:p14="http://schemas.microsoft.com/office/powerpoint/2010/main" val="30197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2</a:t>
            </a:fld>
            <a:endParaRPr lang="en-US"/>
          </a:p>
        </p:txBody>
      </p:sp>
    </p:spTree>
    <p:extLst>
      <p:ext uri="{BB962C8B-B14F-4D97-AF65-F5344CB8AC3E}">
        <p14:creationId xmlns:p14="http://schemas.microsoft.com/office/powerpoint/2010/main" val="625941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implies the functional form of the uncertainty relation to be below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Our</a:t>
            </a:r>
            <a:r>
              <a:rPr lang="it-IT" dirty="0"/>
              <a:t> </a:t>
            </a:r>
            <a:r>
              <a:rPr lang="it-IT" dirty="0" err="1"/>
              <a:t>bound</a:t>
            </a:r>
            <a:r>
              <a:rPr lang="it-IT" dirty="0"/>
              <a:t> </a:t>
            </a:r>
            <a:r>
              <a:rPr lang="it-IT" dirty="0" err="1"/>
              <a:t>is</a:t>
            </a:r>
            <a:r>
              <a:rPr lang="it-IT" dirty="0"/>
              <a:t> a </a:t>
            </a:r>
            <a:r>
              <a:rPr lang="it-IT" dirty="0" err="1"/>
              <a:t>universal</a:t>
            </a:r>
            <a:r>
              <a:rPr lang="it-IT" dirty="0"/>
              <a:t> </a:t>
            </a:r>
            <a:r>
              <a:rPr lang="it-IT" dirty="0" err="1"/>
              <a:t>constraint</a:t>
            </a:r>
            <a:r>
              <a:rPr lang="it-IT" dirty="0"/>
              <a:t> on the </a:t>
            </a:r>
            <a:r>
              <a:rPr lang="it-IT" dirty="0" err="1"/>
              <a:t>predictability</a:t>
            </a:r>
            <a:r>
              <a:rPr lang="it-IT" dirty="0"/>
              <a:t> </a:t>
            </a:r>
            <a:r>
              <a:rPr lang="it-IT" dirty="0" err="1"/>
              <a:t>tradeoff</a:t>
            </a:r>
            <a:r>
              <a:rPr lang="it-IT" dirty="0"/>
              <a:t> </a:t>
            </a:r>
            <a:r>
              <a:rPr lang="it-IT" dirty="0" err="1"/>
              <a:t>within</a:t>
            </a:r>
            <a:r>
              <a:rPr lang="it-IT" dirty="0"/>
              <a:t> </a:t>
            </a:r>
            <a:r>
              <a:rPr lang="it-IT" dirty="0" err="1"/>
              <a:t>such</a:t>
            </a:r>
            <a:r>
              <a:rPr lang="it-IT" dirty="0"/>
              <a:t> </a:t>
            </a:r>
            <a:r>
              <a:rPr lang="it-IT" dirty="0" err="1"/>
              <a:t>theories</a:t>
            </a:r>
            <a:r>
              <a:rPr lang="it-IT"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33C5B7F1-303F-4B4B-823C-C49003EF8ADF}" type="slidenum">
              <a:rPr lang="en-US" smtClean="0"/>
              <a:t>29</a:t>
            </a:fld>
            <a:endParaRPr lang="en-US"/>
          </a:p>
        </p:txBody>
      </p:sp>
    </p:spTree>
    <p:extLst>
      <p:ext uri="{BB962C8B-B14F-4D97-AF65-F5344CB8AC3E}">
        <p14:creationId xmlns:p14="http://schemas.microsoft.com/office/powerpoint/2010/main" val="4039687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noncontextuality implies the functional form of the uncertainty relation to be below a linear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the NC bound intersects the quantum ZX UR only for X=1 and Z=0 or vice versa. This is what happens in the toy theory. Max predictability of X and zero of Z or vice versa. Otherwise the qubit can violate the bound and indeed shows contextuality.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Stabilizer UR as noncontextuality inequality.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Qubit maximum violation of the bound is sqrt{2} and </a:t>
            </a:r>
            <a:r>
              <a:rPr lang="en-US" b="1" dirty="0" err="1"/>
              <a:t>gbit</a:t>
            </a:r>
            <a:r>
              <a:rPr lang="en-US" b="1" dirty="0"/>
              <a:t> is 2. Geometrically easy to see.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err="1"/>
              <a:t>Notice</a:t>
            </a:r>
            <a:r>
              <a:rPr lang="it-IT" b="1" dirty="0"/>
              <a:t> </a:t>
            </a:r>
            <a:r>
              <a:rPr lang="it-IT" b="1" dirty="0" err="1"/>
              <a:t>that</a:t>
            </a:r>
            <a:r>
              <a:rPr lang="it-IT" b="1" dirty="0"/>
              <a:t> in the case of the </a:t>
            </a:r>
            <a:r>
              <a:rPr lang="it-IT" b="1" dirty="0" err="1"/>
              <a:t>simplicial</a:t>
            </a:r>
            <a:r>
              <a:rPr lang="it-IT" b="1" dirty="0"/>
              <a:t> </a:t>
            </a:r>
            <a:r>
              <a:rPr lang="it-IT" b="1" dirty="0" err="1"/>
              <a:t>theory</a:t>
            </a:r>
            <a:r>
              <a:rPr lang="it-IT" b="1" dirty="0"/>
              <a:t>, </a:t>
            </a:r>
            <a:r>
              <a:rPr lang="it-IT" b="1" dirty="0" err="1"/>
              <a:t>our</a:t>
            </a:r>
            <a:r>
              <a:rPr lang="it-IT" b="1" dirty="0"/>
              <a:t> </a:t>
            </a:r>
            <a:r>
              <a:rPr lang="it-IT" b="1" dirty="0" err="1"/>
              <a:t>bound</a:t>
            </a:r>
            <a:r>
              <a:rPr lang="it-IT" b="1" dirty="0"/>
              <a:t> </a:t>
            </a:r>
            <a:r>
              <a:rPr lang="it-IT" b="1" dirty="0" err="1"/>
              <a:t>is</a:t>
            </a:r>
            <a:r>
              <a:rPr lang="it-IT" b="1" dirty="0"/>
              <a:t> </a:t>
            </a:r>
            <a:r>
              <a:rPr lang="it-IT" b="1" dirty="0" err="1"/>
              <a:t>not</a:t>
            </a:r>
            <a:r>
              <a:rPr lang="it-IT" b="1" dirty="0"/>
              <a:t> a </a:t>
            </a:r>
            <a:r>
              <a:rPr lang="it-IT" b="1" dirty="0" err="1"/>
              <a:t>universal</a:t>
            </a:r>
            <a:r>
              <a:rPr lang="it-IT" b="1" dirty="0"/>
              <a:t> </a:t>
            </a:r>
            <a:r>
              <a:rPr lang="it-IT" b="1" dirty="0" err="1"/>
              <a:t>constraint</a:t>
            </a:r>
            <a:r>
              <a:rPr lang="it-IT" b="1" dirty="0"/>
              <a:t> on the </a:t>
            </a:r>
            <a:r>
              <a:rPr lang="it-IT" b="1" dirty="0" err="1"/>
              <a:t>predictabilities</a:t>
            </a:r>
            <a:r>
              <a:rPr lang="it-IT" b="1" dirty="0"/>
              <a:t> of the </a:t>
            </a:r>
            <a:r>
              <a:rPr lang="it-IT" b="1" dirty="0" err="1"/>
              <a:t>theory</a:t>
            </a:r>
            <a:r>
              <a:rPr lang="it-IT" b="1" dirty="0"/>
              <a:t>. </a:t>
            </a:r>
            <a:r>
              <a:rPr lang="it-IT" b="1" dirty="0" err="1"/>
              <a:t>Only</a:t>
            </a:r>
            <a:r>
              <a:rPr lang="it-IT" b="1" dirty="0"/>
              <a:t> in the subset of </a:t>
            </a:r>
            <a:r>
              <a:rPr lang="it-IT" b="1" dirty="0" err="1"/>
              <a:t>states</a:t>
            </a:r>
            <a:r>
              <a:rPr lang="it-IT" b="1" dirty="0"/>
              <a:t> </a:t>
            </a:r>
            <a:r>
              <a:rPr lang="it-IT" b="1" dirty="0" err="1"/>
              <a:t>that</a:t>
            </a:r>
            <a:r>
              <a:rPr lang="it-IT" b="1" dirty="0"/>
              <a:t> </a:t>
            </a:r>
            <a:r>
              <a:rPr lang="it-IT" b="1" dirty="0" err="1"/>
              <a:t>satisfy</a:t>
            </a:r>
            <a:r>
              <a:rPr lang="it-IT" b="1" dirty="0"/>
              <a:t> the </a:t>
            </a:r>
            <a:r>
              <a:rPr lang="it-IT" b="1" dirty="0" err="1"/>
              <a:t>symmetry</a:t>
            </a:r>
            <a:r>
              <a:rPr lang="it-IT" b="1" dirty="0"/>
              <a:t>, and </a:t>
            </a:r>
            <a:r>
              <a:rPr lang="it-IT" b="1" dirty="0" err="1"/>
              <a:t>that</a:t>
            </a:r>
            <a:r>
              <a:rPr lang="it-IT" b="1" dirty="0"/>
              <a:t> </a:t>
            </a:r>
            <a:r>
              <a:rPr lang="it-IT" b="1" dirty="0" err="1"/>
              <a:t>indeed</a:t>
            </a:r>
            <a:r>
              <a:rPr lang="it-IT" b="1" dirty="0"/>
              <a:t> </a:t>
            </a:r>
            <a:r>
              <a:rPr lang="it-IT" b="1" dirty="0" err="1"/>
              <a:t>satisfy</a:t>
            </a:r>
            <a:r>
              <a:rPr lang="it-IT" b="1" dirty="0"/>
              <a:t> </a:t>
            </a:r>
            <a:r>
              <a:rPr lang="it-IT" b="1" dirty="0" err="1"/>
              <a:t>our</a:t>
            </a:r>
            <a:r>
              <a:rPr lang="it-IT" b="1" dirty="0"/>
              <a:t> </a:t>
            </a:r>
            <a:r>
              <a:rPr lang="it-IT" b="1" dirty="0" err="1"/>
              <a:t>bound</a:t>
            </a:r>
            <a:r>
              <a:rPr lang="it-IT" b="1" dirty="0"/>
              <a:t>, </a:t>
            </a:r>
            <a:r>
              <a:rPr lang="it-IT" b="1" dirty="0" err="1"/>
              <a:t>consistently</a:t>
            </a:r>
            <a:r>
              <a:rPr lang="it-IT" b="1" dirty="0"/>
              <a:t> with the </a:t>
            </a:r>
            <a:r>
              <a:rPr lang="it-IT" b="1" dirty="0" err="1"/>
              <a:t>fact</a:t>
            </a:r>
            <a:r>
              <a:rPr lang="it-IT" b="1" dirty="0"/>
              <a:t> </a:t>
            </a:r>
            <a:r>
              <a:rPr lang="it-IT" b="1" dirty="0" err="1"/>
              <a:t>that</a:t>
            </a:r>
            <a:r>
              <a:rPr lang="it-IT" b="1" dirty="0"/>
              <a:t> the </a:t>
            </a:r>
            <a:r>
              <a:rPr lang="it-IT" b="1" dirty="0" err="1"/>
              <a:t>simplicial</a:t>
            </a:r>
            <a:r>
              <a:rPr lang="it-IT" b="1" dirty="0"/>
              <a:t> </a:t>
            </a:r>
            <a:r>
              <a:rPr lang="it-IT" b="1" dirty="0" err="1"/>
              <a:t>theory</a:t>
            </a:r>
            <a:r>
              <a:rPr lang="it-IT" b="1" dirty="0"/>
              <a:t> </a:t>
            </a:r>
            <a:r>
              <a:rPr lang="it-IT" b="1" dirty="0" err="1"/>
              <a:t>admit</a:t>
            </a:r>
            <a:r>
              <a:rPr lang="it-IT" b="1" dirty="0"/>
              <a:t> of a </a:t>
            </a:r>
            <a:r>
              <a:rPr lang="it-IT" b="1" dirty="0" err="1"/>
              <a:t>noncontextual</a:t>
            </a:r>
            <a:r>
              <a:rPr lang="it-IT" b="1" dirty="0"/>
              <a: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a:t>The </a:t>
            </a:r>
            <a:r>
              <a:rPr lang="it-IT" b="1" dirty="0" err="1"/>
              <a:t>vertices</a:t>
            </a:r>
            <a:r>
              <a:rPr lang="it-IT" b="1" dirty="0"/>
              <a:t>, </a:t>
            </a:r>
            <a:r>
              <a:rPr lang="it-IT" b="1" dirty="0" err="1"/>
              <a:t>that</a:t>
            </a:r>
            <a:r>
              <a:rPr lang="it-IT" b="1" dirty="0"/>
              <a:t> </a:t>
            </a:r>
            <a:r>
              <a:rPr lang="it-IT" b="1" dirty="0" err="1"/>
              <a:t>allow</a:t>
            </a:r>
            <a:r>
              <a:rPr lang="it-IT" b="1" dirty="0"/>
              <a:t> to beat </a:t>
            </a:r>
            <a:r>
              <a:rPr lang="it-IT" b="1" dirty="0" err="1"/>
              <a:t>our</a:t>
            </a:r>
            <a:r>
              <a:rPr lang="it-IT" b="1" dirty="0"/>
              <a:t> </a:t>
            </a:r>
            <a:r>
              <a:rPr lang="it-IT" b="1" dirty="0" err="1"/>
              <a:t>bound</a:t>
            </a:r>
            <a:r>
              <a:rPr lang="it-IT" b="1" dirty="0"/>
              <a:t> and </a:t>
            </a:r>
            <a:r>
              <a:rPr lang="it-IT" b="1" dirty="0" err="1"/>
              <a:t>provide</a:t>
            </a:r>
            <a:r>
              <a:rPr lang="it-IT" b="1" dirty="0"/>
              <a:t> the UR for the </a:t>
            </a:r>
            <a:r>
              <a:rPr lang="it-IT" b="1" dirty="0" err="1"/>
              <a:t>simplicial</a:t>
            </a:r>
            <a:r>
              <a:rPr lang="it-IT" b="1" dirty="0"/>
              <a:t> </a:t>
            </a:r>
            <a:r>
              <a:rPr lang="it-IT" b="1" dirty="0" err="1"/>
              <a:t>theory</a:t>
            </a:r>
            <a:r>
              <a:rPr lang="it-IT" b="1" dirty="0"/>
              <a:t>, do </a:t>
            </a:r>
            <a:r>
              <a:rPr lang="it-IT" b="1" dirty="0" err="1"/>
              <a:t>not</a:t>
            </a:r>
            <a:r>
              <a:rPr lang="it-IT" b="1" dirty="0"/>
              <a:t> </a:t>
            </a:r>
            <a:r>
              <a:rPr lang="it-IT" b="1" dirty="0" err="1"/>
              <a:t>satisfy</a:t>
            </a:r>
            <a:r>
              <a:rPr lang="it-IT" b="1" dirty="0"/>
              <a:t> the </a:t>
            </a:r>
            <a:r>
              <a:rPr lang="it-IT" b="1" dirty="0" err="1"/>
              <a:t>symmetry</a:t>
            </a:r>
            <a:r>
              <a:rPr lang="it-IT" b="1" dirty="0"/>
              <a:t> and so are </a:t>
            </a:r>
            <a:r>
              <a:rPr lang="it-IT" b="1" dirty="0" err="1"/>
              <a:t>not</a:t>
            </a:r>
            <a:r>
              <a:rPr lang="it-IT" b="1" dirty="0"/>
              <a:t> </a:t>
            </a:r>
            <a:r>
              <a:rPr lang="it-IT" b="1" dirty="0" err="1"/>
              <a:t>subjected</a:t>
            </a:r>
            <a:r>
              <a:rPr lang="it-IT" b="1" dirty="0"/>
              <a:t> to </a:t>
            </a:r>
            <a:r>
              <a:rPr lang="it-IT" b="1" dirty="0" err="1"/>
              <a:t>our</a:t>
            </a:r>
            <a:r>
              <a:rPr lang="it-IT" b="1" dirty="0"/>
              <a:t> </a:t>
            </a:r>
            <a:r>
              <a:rPr lang="it-IT" b="1" dirty="0" err="1"/>
              <a:t>result</a:t>
            </a:r>
            <a:r>
              <a:rPr lang="it-IT" b="1" dirty="0"/>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3C5B7F1-303F-4B4B-823C-C49003EF8ADF}" type="slidenum">
              <a:rPr lang="en-US" smtClean="0"/>
              <a:t>30</a:t>
            </a:fld>
            <a:endParaRPr lang="en-US"/>
          </a:p>
        </p:txBody>
      </p:sp>
    </p:spTree>
    <p:extLst>
      <p:ext uri="{BB962C8B-B14F-4D97-AF65-F5344CB8AC3E}">
        <p14:creationId xmlns:p14="http://schemas.microsoft.com/office/powerpoint/2010/main" val="796081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p:txBody>
      </p:sp>
      <p:sp>
        <p:nvSpPr>
          <p:cNvPr id="4" name="Slide Number Placeholder 3"/>
          <p:cNvSpPr>
            <a:spLocks noGrp="1"/>
          </p:cNvSpPr>
          <p:nvPr>
            <p:ph type="sldNum" sz="quarter" idx="5"/>
          </p:nvPr>
        </p:nvSpPr>
        <p:spPr/>
        <p:txBody>
          <a:bodyPr/>
          <a:lstStyle/>
          <a:p>
            <a:fld id="{33C5B7F1-303F-4B4B-823C-C49003EF8ADF}" type="slidenum">
              <a:rPr lang="en-US" smtClean="0"/>
              <a:t>31</a:t>
            </a:fld>
            <a:endParaRPr lang="en-US"/>
          </a:p>
        </p:txBody>
      </p:sp>
    </p:spTree>
    <p:extLst>
      <p:ext uri="{BB962C8B-B14F-4D97-AF65-F5344CB8AC3E}">
        <p14:creationId xmlns:p14="http://schemas.microsoft.com/office/powerpoint/2010/main" val="742140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p:txBody>
      </p:sp>
      <p:sp>
        <p:nvSpPr>
          <p:cNvPr id="4" name="Slide Number Placeholder 3"/>
          <p:cNvSpPr>
            <a:spLocks noGrp="1"/>
          </p:cNvSpPr>
          <p:nvPr>
            <p:ph type="sldNum" sz="quarter" idx="5"/>
          </p:nvPr>
        </p:nvSpPr>
        <p:spPr/>
        <p:txBody>
          <a:bodyPr/>
          <a:lstStyle/>
          <a:p>
            <a:fld id="{33C5B7F1-303F-4B4B-823C-C49003EF8ADF}" type="slidenum">
              <a:rPr lang="en-US" smtClean="0"/>
              <a:t>32</a:t>
            </a:fld>
            <a:endParaRPr lang="en-US"/>
          </a:p>
        </p:txBody>
      </p:sp>
    </p:spTree>
    <p:extLst>
      <p:ext uri="{BB962C8B-B14F-4D97-AF65-F5344CB8AC3E}">
        <p14:creationId xmlns:p14="http://schemas.microsoft.com/office/powerpoint/2010/main" val="2013027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33</a:t>
            </a:fld>
            <a:endParaRPr lang="en-US"/>
          </a:p>
        </p:txBody>
      </p:sp>
    </p:spTree>
    <p:extLst>
      <p:ext uri="{BB962C8B-B14F-4D97-AF65-F5344CB8AC3E}">
        <p14:creationId xmlns:p14="http://schemas.microsoft.com/office/powerpoint/2010/main" val="1153370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theories where this condition applies to all states, the predictability tradeoff is an UR and so it is the functional form of UR that can witness contextuality. </a:t>
            </a:r>
            <a:endParaRPr lang="en-US" dirty="0"/>
          </a:p>
          <a:p>
            <a:endParaRPr lang="en-US" dirty="0"/>
          </a:p>
          <a:p>
            <a:r>
              <a:rPr lang="en-US" dirty="0"/>
              <a:t>So it is the functional form above the linear curve of quantum UR that captures its </a:t>
            </a:r>
            <a:r>
              <a:rPr lang="en-US" dirty="0" err="1"/>
              <a:t>nonclassicality</a:t>
            </a:r>
            <a:r>
              <a:rPr lang="en-US" dirty="0"/>
              <a:t>. At least in the sense of contextuality.</a:t>
            </a:r>
          </a:p>
          <a:p>
            <a:endParaRPr lang="en-US" dirty="0"/>
          </a:p>
          <a:p>
            <a:r>
              <a:rPr lang="en-US" dirty="0"/>
              <a:t>It is usually thought that the lack of perfect predictability that witness </a:t>
            </a:r>
            <a:r>
              <a:rPr lang="en-US" dirty="0" err="1"/>
              <a:t>nonclassicality</a:t>
            </a:r>
            <a:r>
              <a:rPr lang="en-US" dirty="0"/>
              <a:t>, e.g. in quantum theory. However if one takes </a:t>
            </a:r>
            <a:r>
              <a:rPr lang="en-US" dirty="0" err="1"/>
              <a:t>nonclassicality</a:t>
            </a:r>
            <a:r>
              <a:rPr lang="en-US" dirty="0"/>
              <a:t> as contextuality, it is quite different. It is the greater joint predictability for states satisfying the A12 symmetry that witness </a:t>
            </a:r>
            <a:r>
              <a:rPr lang="en-US" dirty="0" err="1"/>
              <a:t>nonclassicality</a:t>
            </a:r>
            <a:r>
              <a:rPr lang="en-US" dirty="0"/>
              <a:t>.</a:t>
            </a:r>
          </a:p>
        </p:txBody>
      </p:sp>
      <p:sp>
        <p:nvSpPr>
          <p:cNvPr id="4" name="Slide Number Placeholder 3"/>
          <p:cNvSpPr>
            <a:spLocks noGrp="1"/>
          </p:cNvSpPr>
          <p:nvPr>
            <p:ph type="sldNum" sz="quarter" idx="5"/>
          </p:nvPr>
        </p:nvSpPr>
        <p:spPr/>
        <p:txBody>
          <a:bodyPr/>
          <a:lstStyle/>
          <a:p>
            <a:fld id="{33C5B7F1-303F-4B4B-823C-C49003EF8ADF}" type="slidenum">
              <a:rPr lang="en-US" smtClean="0"/>
              <a:t>34</a:t>
            </a:fld>
            <a:endParaRPr lang="en-US"/>
          </a:p>
        </p:txBody>
      </p:sp>
    </p:spTree>
    <p:extLst>
      <p:ext uri="{BB962C8B-B14F-4D97-AF65-F5344CB8AC3E}">
        <p14:creationId xmlns:p14="http://schemas.microsoft.com/office/powerpoint/2010/main" val="4287468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draw without modules, we really see that the </a:t>
            </a:r>
            <a:r>
              <a:rPr lang="en-US" dirty="0" err="1"/>
              <a:t>noncontextual</a:t>
            </a:r>
            <a:r>
              <a:rPr lang="en-US" dirty="0"/>
              <a:t> bound corresponds to the edges of the stabilizer square in the ZX plane, and which is contained in the Bloch circle. It is also the state space of the closure of </a:t>
            </a:r>
            <a:r>
              <a:rPr lang="en-US" dirty="0" err="1"/>
              <a:t>Spekkens</a:t>
            </a:r>
            <a:r>
              <a:rPr lang="en-US" dirty="0"/>
              <a:t> toy theory.</a:t>
            </a:r>
          </a:p>
        </p:txBody>
      </p:sp>
      <p:sp>
        <p:nvSpPr>
          <p:cNvPr id="4" name="Slide Number Placeholder 3"/>
          <p:cNvSpPr>
            <a:spLocks noGrp="1"/>
          </p:cNvSpPr>
          <p:nvPr>
            <p:ph type="sldNum" sz="quarter" idx="5"/>
          </p:nvPr>
        </p:nvSpPr>
        <p:spPr/>
        <p:txBody>
          <a:bodyPr/>
          <a:lstStyle/>
          <a:p>
            <a:fld id="{33C5B7F1-303F-4B4B-823C-C49003EF8ADF}" type="slidenum">
              <a:rPr lang="en-US" smtClean="0"/>
              <a:t>36</a:t>
            </a:fld>
            <a:endParaRPr lang="en-US"/>
          </a:p>
        </p:txBody>
      </p:sp>
    </p:spTree>
    <p:extLst>
      <p:ext uri="{BB962C8B-B14F-4D97-AF65-F5344CB8AC3E}">
        <p14:creationId xmlns:p14="http://schemas.microsoft.com/office/powerpoint/2010/main" val="1291738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Noise robust. It can be tested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UR it’s a NC inequality. It’s not about a single state as you could pick any in the A12 orbit realizability.</a:t>
            </a:r>
          </a:p>
        </p:txBody>
      </p:sp>
      <p:sp>
        <p:nvSpPr>
          <p:cNvPr id="4" name="Slide Number Placeholder 3"/>
          <p:cNvSpPr>
            <a:spLocks noGrp="1"/>
          </p:cNvSpPr>
          <p:nvPr>
            <p:ph type="sldNum" sz="quarter" idx="5"/>
          </p:nvPr>
        </p:nvSpPr>
        <p:spPr/>
        <p:txBody>
          <a:bodyPr/>
          <a:lstStyle/>
          <a:p>
            <a:fld id="{33C5B7F1-303F-4B4B-823C-C49003EF8ADF}" type="slidenum">
              <a:rPr lang="en-US" smtClean="0"/>
              <a:t>37</a:t>
            </a:fld>
            <a:endParaRPr lang="en-US"/>
          </a:p>
        </p:txBody>
      </p:sp>
    </p:spTree>
    <p:extLst>
      <p:ext uri="{BB962C8B-B14F-4D97-AF65-F5344CB8AC3E}">
        <p14:creationId xmlns:p14="http://schemas.microsoft.com/office/powerpoint/2010/main" val="3843586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understand quantum theory. In order to do so we think we need to single out the features that are inherently nonclassical of quantum theory. In this work we show that interference phenomena are not among those features, unlike usually claimed, by providing a classical statistical theory – the toy field theory -- that reproduces those phenomena within a classical worldview (explicitly refuting all the radical interpretational claims that are usually taken to be implied by quantum interference phenomena). With this work we also want to promote a more rigorous way of studying </a:t>
            </a:r>
            <a:r>
              <a:rPr lang="en-US" dirty="0" err="1"/>
              <a:t>nonclassicality</a:t>
            </a:r>
            <a:r>
              <a:rPr lang="en-US" dirty="0"/>
              <a:t>.</a:t>
            </a:r>
          </a:p>
        </p:txBody>
      </p:sp>
      <p:sp>
        <p:nvSpPr>
          <p:cNvPr id="4" name="Slide Number Placeholder 3"/>
          <p:cNvSpPr>
            <a:spLocks noGrp="1"/>
          </p:cNvSpPr>
          <p:nvPr>
            <p:ph type="sldNum" sz="quarter" idx="5"/>
          </p:nvPr>
        </p:nvSpPr>
        <p:spPr/>
        <p:txBody>
          <a:bodyPr/>
          <a:lstStyle/>
          <a:p>
            <a:fld id="{33C5B7F1-303F-4B4B-823C-C49003EF8ADF}" type="slidenum">
              <a:rPr lang="en-US" smtClean="0"/>
              <a:t>39</a:t>
            </a:fld>
            <a:endParaRPr lang="en-US"/>
          </a:p>
        </p:txBody>
      </p:sp>
    </p:spTree>
    <p:extLst>
      <p:ext uri="{BB962C8B-B14F-4D97-AF65-F5344CB8AC3E}">
        <p14:creationId xmlns:p14="http://schemas.microsoft.com/office/powerpoint/2010/main" val="4046561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understand quantum theory. In order to do so we think we need to single out the features that are inherently nonclassical of quantum theory. In this work we show that interference phenomena are not among those features, unlike usually claimed, by providing a classical statistical theory – the toy field theory -- that reproduces those phenomena within a classical worldview (explicitly refuting all the radical interpretational claims that are usually taken to be implied by quantum interference phenomena). With this work we also want to promote a more rigorous way of studying </a:t>
            </a:r>
            <a:r>
              <a:rPr lang="en-US" dirty="0" err="1"/>
              <a:t>nonclassicality</a:t>
            </a:r>
            <a:r>
              <a:rPr lang="en-US" dirty="0"/>
              <a:t>.</a:t>
            </a:r>
          </a:p>
        </p:txBody>
      </p:sp>
      <p:sp>
        <p:nvSpPr>
          <p:cNvPr id="4" name="Slide Number Placeholder 3"/>
          <p:cNvSpPr>
            <a:spLocks noGrp="1"/>
          </p:cNvSpPr>
          <p:nvPr>
            <p:ph type="sldNum" sz="quarter" idx="5"/>
          </p:nvPr>
        </p:nvSpPr>
        <p:spPr/>
        <p:txBody>
          <a:bodyPr/>
          <a:lstStyle/>
          <a:p>
            <a:fld id="{33C5B7F1-303F-4B4B-823C-C49003EF8ADF}" type="slidenum">
              <a:rPr lang="en-US" smtClean="0"/>
              <a:t>40</a:t>
            </a:fld>
            <a:endParaRPr lang="en-US"/>
          </a:p>
        </p:txBody>
      </p:sp>
    </p:spTree>
    <p:extLst>
      <p:ext uri="{BB962C8B-B14F-4D97-AF65-F5344CB8AC3E}">
        <p14:creationId xmlns:p14="http://schemas.microsoft.com/office/powerpoint/2010/main" val="1743107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3</a:t>
            </a:fld>
            <a:endParaRPr lang="en-US"/>
          </a:p>
        </p:txBody>
      </p:sp>
    </p:spTree>
    <p:extLst>
      <p:ext uri="{BB962C8B-B14F-4D97-AF65-F5344CB8AC3E}">
        <p14:creationId xmlns:p14="http://schemas.microsoft.com/office/powerpoint/2010/main" val="636400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4</a:t>
            </a:fld>
            <a:endParaRPr lang="en-US"/>
          </a:p>
        </p:txBody>
      </p:sp>
    </p:spTree>
    <p:extLst>
      <p:ext uri="{BB962C8B-B14F-4D97-AF65-F5344CB8AC3E}">
        <p14:creationId xmlns:p14="http://schemas.microsoft.com/office/powerpoint/2010/main" val="45253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ones are novel with respect to the table in </a:t>
            </a:r>
            <a:r>
              <a:rPr lang="en-US" dirty="0" err="1"/>
              <a:t>Spekkens</a:t>
            </a:r>
            <a:r>
              <a:rPr lang="en-US" dirty="0"/>
              <a:t>’ paper. </a:t>
            </a:r>
          </a:p>
        </p:txBody>
      </p:sp>
      <p:sp>
        <p:nvSpPr>
          <p:cNvPr id="4" name="Slide Number Placeholder 3"/>
          <p:cNvSpPr>
            <a:spLocks noGrp="1"/>
          </p:cNvSpPr>
          <p:nvPr>
            <p:ph type="sldNum" sz="quarter" idx="5"/>
          </p:nvPr>
        </p:nvSpPr>
        <p:spPr/>
        <p:txBody>
          <a:bodyPr/>
          <a:lstStyle/>
          <a:p>
            <a:fld id="{33C5B7F1-303F-4B4B-823C-C49003EF8ADF}" type="slidenum">
              <a:rPr lang="en-US" smtClean="0"/>
              <a:t>5</a:t>
            </a:fld>
            <a:endParaRPr lang="en-US"/>
          </a:p>
        </p:txBody>
      </p:sp>
    </p:spTree>
    <p:extLst>
      <p:ext uri="{BB962C8B-B14F-4D97-AF65-F5344CB8AC3E}">
        <p14:creationId xmlns:p14="http://schemas.microsoft.com/office/powerpoint/2010/main" val="152504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6</a:t>
            </a:fld>
            <a:endParaRPr lang="en-US"/>
          </a:p>
        </p:txBody>
      </p:sp>
    </p:spTree>
    <p:extLst>
      <p:ext uri="{BB962C8B-B14F-4D97-AF65-F5344CB8AC3E}">
        <p14:creationId xmlns:p14="http://schemas.microsoft.com/office/powerpoint/2010/main" val="291794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aspects of uncertainty relations, if any, witness </a:t>
            </a:r>
            <a:r>
              <a:rPr lang="en-US" dirty="0" err="1"/>
              <a:t>nonclassicality</a:t>
            </a:r>
            <a:r>
              <a:rPr lang="en-US" dirty="0"/>
              <a:t>, here in the form of contextuality?</a:t>
            </a:r>
          </a:p>
        </p:txBody>
      </p:sp>
      <p:sp>
        <p:nvSpPr>
          <p:cNvPr id="4" name="Slide Number Placeholder 3"/>
          <p:cNvSpPr>
            <a:spLocks noGrp="1"/>
          </p:cNvSpPr>
          <p:nvPr>
            <p:ph type="sldNum" sz="quarter" idx="5"/>
          </p:nvPr>
        </p:nvSpPr>
        <p:spPr/>
        <p:txBody>
          <a:bodyPr/>
          <a:lstStyle/>
          <a:p>
            <a:fld id="{33C5B7F1-303F-4B4B-823C-C49003EF8ADF}" type="slidenum">
              <a:rPr lang="en-US" smtClean="0"/>
              <a:t>7</a:t>
            </a:fld>
            <a:endParaRPr lang="en-US"/>
          </a:p>
        </p:txBody>
      </p:sp>
    </p:spTree>
    <p:extLst>
      <p:ext uri="{BB962C8B-B14F-4D97-AF65-F5344CB8AC3E}">
        <p14:creationId xmlns:p14="http://schemas.microsoft.com/office/powerpoint/2010/main" val="421544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C5B7F1-303F-4B4B-823C-C49003EF8ADF}" type="slidenum">
              <a:rPr lang="en-US" smtClean="0"/>
              <a:t>8</a:t>
            </a:fld>
            <a:endParaRPr lang="en-US"/>
          </a:p>
        </p:txBody>
      </p:sp>
    </p:spTree>
    <p:extLst>
      <p:ext uri="{BB962C8B-B14F-4D97-AF65-F5344CB8AC3E}">
        <p14:creationId xmlns:p14="http://schemas.microsoft.com/office/powerpoint/2010/main" val="426725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33AA13-4C53-2D4F-8363-2F5738588AD7}" type="datetime1">
              <a:rPr lang="it-IT" smtClean="0"/>
              <a:t>09/08/22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9684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4F607C-CBBF-8E41-BFC5-1A5088C96682}" type="datetime1">
              <a:rPr lang="it-IT" smtClean="0"/>
              <a:t>09/08/22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157701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485D2-97FA-7A43-8A5D-87EB4ACFED3A}" type="datetime1">
              <a:rPr lang="it-IT" smtClean="0"/>
              <a:t>09/08/22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417640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F535-B87F-6C4D-8F89-D65E91D7C0F6}" type="datetime1">
              <a:rPr lang="it-IT" smtClean="0"/>
              <a:t>09/08/22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45150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2784B9-3A78-AA41-A981-9A96C5EEC008}" type="datetime1">
              <a:rPr lang="it-IT" smtClean="0"/>
              <a:t>09/08/22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227800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8B8BBB-6C08-4347-8F40-5642B12A84E4}" type="datetime1">
              <a:rPr lang="it-IT" smtClean="0"/>
              <a:t>09/08/22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17909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06894E-8C30-0647-B491-3760AE64263C}" type="datetime1">
              <a:rPr lang="it-IT" smtClean="0"/>
              <a:t>09/08/22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147838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103A64-1E3C-7E4F-8C27-4C3C7FD258AA}" type="datetime1">
              <a:rPr lang="it-IT" smtClean="0"/>
              <a:t>09/08/22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11160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35A0B-51C5-4741-A36E-FA200ADE9C93}" type="datetime1">
              <a:rPr lang="it-IT" smtClean="0"/>
              <a:t>09/08/22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24941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3AF8F2-5FE7-4B49-A645-FFD3D05D3534}" type="datetime1">
              <a:rPr lang="it-IT" smtClean="0"/>
              <a:t>09/08/22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534414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0A2E64-03E9-A942-BDBE-9A853FB3DCB1}" type="datetime1">
              <a:rPr lang="it-IT" smtClean="0"/>
              <a:t>09/08/22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83834-C502-0D4C-BFC7-921FB6478843}" type="slidenum">
              <a:rPr lang="en-US" smtClean="0"/>
              <a:t>‹#›</a:t>
            </a:fld>
            <a:endParaRPr lang="en-US"/>
          </a:p>
        </p:txBody>
      </p:sp>
    </p:spTree>
    <p:extLst>
      <p:ext uri="{BB962C8B-B14F-4D97-AF65-F5344CB8AC3E}">
        <p14:creationId xmlns:p14="http://schemas.microsoft.com/office/powerpoint/2010/main" val="376968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47AC3-C1D9-0546-BFEE-23BD589571B3}" type="datetime1">
              <a:rPr lang="it-IT" smtClean="0"/>
              <a:t>09/08/22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83834-C502-0D4C-BFC7-921FB6478843}" type="slidenum">
              <a:rPr lang="en-US" smtClean="0"/>
              <a:t>‹#›</a:t>
            </a:fld>
            <a:endParaRPr lang="en-US"/>
          </a:p>
        </p:txBody>
      </p:sp>
    </p:spTree>
    <p:extLst>
      <p:ext uri="{BB962C8B-B14F-4D97-AF65-F5344CB8AC3E}">
        <p14:creationId xmlns:p14="http://schemas.microsoft.com/office/powerpoint/2010/main" val="1467332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111.1372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tiff"/><Relationship Id="rId7"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2111.1372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7.emf"/><Relationship Id="rId7"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18.emf"/><Relationship Id="rId9"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0.emf"/><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3.emf"/><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111.13727"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8.emf"/></Relationships>
</file>

<file path=ppt/slides/_rels/slide39.xml.rels><?xml version="1.0" encoding="UTF-8" standalone="yes"?>
<Relationships xmlns="http://schemas.openxmlformats.org/package/2006/relationships"><Relationship Id="rId2" Type="http://schemas.openxmlformats.org/officeDocument/2006/relationships/hyperlink" Target="http://link.aps.org/doi/10.1103/PhysRevA.75.03211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DE9A-CFA9-A14C-954D-3DD6F8AEAE29}"/>
              </a:ext>
            </a:extLst>
          </p:cNvPr>
          <p:cNvSpPr>
            <a:spLocks noGrp="1"/>
          </p:cNvSpPr>
          <p:nvPr>
            <p:ph type="title"/>
          </p:nvPr>
        </p:nvSpPr>
        <p:spPr>
          <a:xfrm>
            <a:off x="290667" y="437076"/>
            <a:ext cx="8492807" cy="3673475"/>
          </a:xfrm>
        </p:spPr>
        <p:txBody>
          <a:bodyPr>
            <a:normAutofit/>
          </a:bodyPr>
          <a:lstStyle/>
          <a:p>
            <a:pPr algn="ctr">
              <a:defRPr/>
            </a:pPr>
            <a:r>
              <a:rPr lang="en-US" sz="5400" dirty="0"/>
              <a:t>What is nonclassical about uncertainty relations?</a:t>
            </a:r>
          </a:p>
        </p:txBody>
      </p:sp>
      <p:sp>
        <p:nvSpPr>
          <p:cNvPr id="15362" name="TextBox 3">
            <a:extLst>
              <a:ext uri="{FF2B5EF4-FFF2-40B4-BE49-F238E27FC236}">
                <a16:creationId xmlns:a16="http://schemas.microsoft.com/office/drawing/2014/main" id="{8CC7737A-92A2-864B-A211-C5405DEF146A}"/>
              </a:ext>
            </a:extLst>
          </p:cNvPr>
          <p:cNvSpPr txBox="1">
            <a:spLocks noChangeArrowheads="1"/>
          </p:cNvSpPr>
          <p:nvPr/>
        </p:nvSpPr>
        <p:spPr bwMode="auto">
          <a:xfrm>
            <a:off x="962285" y="4213533"/>
            <a:ext cx="714958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dirty="0"/>
              <a:t>Lorenzo Catani</a:t>
            </a:r>
          </a:p>
          <a:p>
            <a:pPr algn="ctr">
              <a:spcBef>
                <a:spcPct val="0"/>
              </a:spcBef>
              <a:buFontTx/>
              <a:buNone/>
            </a:pPr>
            <a:endParaRPr lang="en-US" altLang="en-US" sz="1800" dirty="0"/>
          </a:p>
          <a:p>
            <a:pPr algn="ctr">
              <a:spcBef>
                <a:spcPct val="0"/>
              </a:spcBef>
              <a:buFontTx/>
              <a:buNone/>
            </a:pPr>
            <a:r>
              <a:rPr lang="en-US" altLang="en-US" sz="1600" dirty="0">
                <a:solidFill>
                  <a:schemeClr val="tx1">
                    <a:lumMod val="75000"/>
                    <a:lumOff val="25000"/>
                  </a:schemeClr>
                </a:solidFill>
              </a:rPr>
              <a:t>Joint work with Matt </a:t>
            </a:r>
            <a:r>
              <a:rPr lang="en-US" altLang="en-US" sz="1600" dirty="0" err="1">
                <a:solidFill>
                  <a:schemeClr val="tx1">
                    <a:lumMod val="75000"/>
                    <a:lumOff val="25000"/>
                  </a:schemeClr>
                </a:solidFill>
              </a:rPr>
              <a:t>Leifer</a:t>
            </a:r>
            <a:r>
              <a:rPr lang="en-US" altLang="en-US" sz="1600" dirty="0">
                <a:solidFill>
                  <a:schemeClr val="tx1">
                    <a:lumMod val="75000"/>
                    <a:lumOff val="25000"/>
                  </a:schemeClr>
                </a:solidFill>
              </a:rPr>
              <a:t>, Giovanni Scala, David Schmid and Rob </a:t>
            </a:r>
            <a:r>
              <a:rPr lang="en-US" altLang="en-US" sz="1600" dirty="0" err="1">
                <a:solidFill>
                  <a:schemeClr val="tx1">
                    <a:lumMod val="75000"/>
                    <a:lumOff val="25000"/>
                  </a:schemeClr>
                </a:solidFill>
              </a:rPr>
              <a:t>Spekkens</a:t>
            </a:r>
            <a:endParaRPr lang="en-US" altLang="en-US" sz="1600" dirty="0">
              <a:solidFill>
                <a:schemeClr val="tx1">
                  <a:lumMod val="75000"/>
                  <a:lumOff val="25000"/>
                </a:schemeClr>
              </a:solidFill>
            </a:endParaRPr>
          </a:p>
        </p:txBody>
      </p:sp>
      <p:sp>
        <p:nvSpPr>
          <p:cNvPr id="12" name="Rectangle 11">
            <a:extLst>
              <a:ext uri="{FF2B5EF4-FFF2-40B4-BE49-F238E27FC236}">
                <a16:creationId xmlns:a16="http://schemas.microsoft.com/office/drawing/2014/main" id="{BF427D7A-5FDE-7948-B26C-C05D671041B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EEF8FB-0289-F744-9DA2-3FA3A50CFB5D}"/>
              </a:ext>
            </a:extLst>
          </p:cNvPr>
          <p:cNvSpPr txBox="1"/>
          <p:nvPr/>
        </p:nvSpPr>
        <p:spPr>
          <a:xfrm>
            <a:off x="3658929" y="5338989"/>
            <a:ext cx="1826141" cy="369332"/>
          </a:xfrm>
          <a:prstGeom prst="rect">
            <a:avLst/>
          </a:prstGeom>
          <a:noFill/>
        </p:spPr>
        <p:txBody>
          <a:bodyPr wrap="none" rtlCol="0">
            <a:spAutoFit/>
          </a:bodyPr>
          <a:lstStyle/>
          <a:p>
            <a:r>
              <a:rPr lang="en-US" u="sng" dirty="0">
                <a:solidFill>
                  <a:srgbClr val="0070C0"/>
                </a:solidFill>
                <a:hlinkClick r:id="rId3">
                  <a:extLst>
                    <a:ext uri="{A12FA001-AC4F-418D-AE19-62706E023703}">
                      <ahyp:hlinkClr xmlns:ahyp="http://schemas.microsoft.com/office/drawing/2018/hyperlinkcolor" val="tx"/>
                    </a:ext>
                  </a:extLst>
                </a:hlinkClick>
              </a:rPr>
              <a:t>arXiv:</a:t>
            </a:r>
            <a:r>
              <a:rPr lang="en-US" u="sng" dirty="0">
                <a:solidFill>
                  <a:srgbClr val="0070C0"/>
                </a:solidFill>
              </a:rPr>
              <a:t>2207.11779</a:t>
            </a:r>
          </a:p>
        </p:txBody>
      </p:sp>
      <p:sp>
        <p:nvSpPr>
          <p:cNvPr id="6" name="TextBox 5">
            <a:extLst>
              <a:ext uri="{FF2B5EF4-FFF2-40B4-BE49-F238E27FC236}">
                <a16:creationId xmlns:a16="http://schemas.microsoft.com/office/drawing/2014/main" id="{47A82BDB-E0D8-A24A-A5EA-8127FA994E81}"/>
              </a:ext>
            </a:extLst>
          </p:cNvPr>
          <p:cNvSpPr txBox="1"/>
          <p:nvPr/>
        </p:nvSpPr>
        <p:spPr>
          <a:xfrm>
            <a:off x="3131144" y="3558890"/>
            <a:ext cx="2823209" cy="461665"/>
          </a:xfrm>
          <a:prstGeom prst="rect">
            <a:avLst/>
          </a:prstGeom>
          <a:noFill/>
        </p:spPr>
        <p:txBody>
          <a:bodyPr wrap="none" rtlCol="0">
            <a:spAutoFit/>
          </a:bodyPr>
          <a:lstStyle/>
          <a:p>
            <a:r>
              <a:rPr lang="en-US" sz="2400" dirty="0" err="1">
                <a:solidFill>
                  <a:schemeClr val="bg1">
                    <a:lumMod val="50000"/>
                  </a:schemeClr>
                </a:solidFill>
              </a:rPr>
              <a:t>Gdańsk</a:t>
            </a:r>
            <a:r>
              <a:rPr lang="en-US" sz="2400" dirty="0">
                <a:solidFill>
                  <a:schemeClr val="bg1">
                    <a:lumMod val="50000"/>
                  </a:schemeClr>
                </a:solidFill>
              </a:rPr>
              <a:t> - 03/08/2022</a:t>
            </a:r>
          </a:p>
        </p:txBody>
      </p:sp>
      <p:pic>
        <p:nvPicPr>
          <p:cNvPr id="8" name="Picture 7">
            <a:extLst>
              <a:ext uri="{FF2B5EF4-FFF2-40B4-BE49-F238E27FC236}">
                <a16:creationId xmlns:a16="http://schemas.microsoft.com/office/drawing/2014/main" id="{D08DD2D8-2692-744D-AE4C-C91773092BE3}"/>
              </a:ext>
            </a:extLst>
          </p:cNvPr>
          <p:cNvPicPr>
            <a:picLocks noChangeAspect="1"/>
          </p:cNvPicPr>
          <p:nvPr/>
        </p:nvPicPr>
        <p:blipFill>
          <a:blip r:embed="rId4"/>
          <a:stretch>
            <a:fillRect/>
          </a:stretch>
        </p:blipFill>
        <p:spPr>
          <a:xfrm>
            <a:off x="5047488" y="6020627"/>
            <a:ext cx="1349187" cy="840478"/>
          </a:xfrm>
          <a:prstGeom prst="rect">
            <a:avLst/>
          </a:prstGeom>
        </p:spPr>
      </p:pic>
      <p:pic>
        <p:nvPicPr>
          <p:cNvPr id="10" name="Picture 9">
            <a:extLst>
              <a:ext uri="{FF2B5EF4-FFF2-40B4-BE49-F238E27FC236}">
                <a16:creationId xmlns:a16="http://schemas.microsoft.com/office/drawing/2014/main" id="{E09EFDF5-50BA-0342-988D-F37DBB0529A8}"/>
              </a:ext>
            </a:extLst>
          </p:cNvPr>
          <p:cNvPicPr>
            <a:picLocks noChangeAspect="1"/>
          </p:cNvPicPr>
          <p:nvPr/>
        </p:nvPicPr>
        <p:blipFill>
          <a:blip r:embed="rId5"/>
          <a:stretch>
            <a:fillRect/>
          </a:stretch>
        </p:blipFill>
        <p:spPr>
          <a:xfrm>
            <a:off x="2883492" y="6020627"/>
            <a:ext cx="1129012" cy="630365"/>
          </a:xfrm>
          <a:prstGeom prst="rect">
            <a:avLst/>
          </a:prstGeom>
          <a:solidFill>
            <a:schemeClr val="bg1"/>
          </a:solidFill>
        </p:spPr>
      </p:pic>
    </p:spTree>
    <p:extLst>
      <p:ext uri="{BB962C8B-B14F-4D97-AF65-F5344CB8AC3E}">
        <p14:creationId xmlns:p14="http://schemas.microsoft.com/office/powerpoint/2010/main" val="103341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2993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Uncertainty relations</a:t>
            </a:r>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“Product” uncertainty relations in quantum theory</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6/27</a:t>
            </a:r>
          </a:p>
        </p:txBody>
      </p:sp>
      <p:pic>
        <p:nvPicPr>
          <p:cNvPr id="2" name="Picture 1">
            <a:extLst>
              <a:ext uri="{FF2B5EF4-FFF2-40B4-BE49-F238E27FC236}">
                <a16:creationId xmlns:a16="http://schemas.microsoft.com/office/drawing/2014/main" id="{EC6DDEBE-6B24-E24F-80B5-C71C7ED415F4}"/>
              </a:ext>
            </a:extLst>
          </p:cNvPr>
          <p:cNvPicPr>
            <a:picLocks noChangeAspect="1"/>
          </p:cNvPicPr>
          <p:nvPr/>
        </p:nvPicPr>
        <p:blipFill>
          <a:blip r:embed="rId3"/>
          <a:stretch>
            <a:fillRect/>
          </a:stretch>
        </p:blipFill>
        <p:spPr>
          <a:xfrm>
            <a:off x="466672" y="1822658"/>
            <a:ext cx="1569392" cy="2493309"/>
          </a:xfrm>
          <a:prstGeom prst="rect">
            <a:avLst/>
          </a:prstGeom>
        </p:spPr>
      </p:pic>
      <p:pic>
        <p:nvPicPr>
          <p:cNvPr id="3" name="Picture 2">
            <a:extLst>
              <a:ext uri="{FF2B5EF4-FFF2-40B4-BE49-F238E27FC236}">
                <a16:creationId xmlns:a16="http://schemas.microsoft.com/office/drawing/2014/main" id="{7EF02AA2-9440-7C4D-A319-A0678BBE378C}"/>
              </a:ext>
            </a:extLst>
          </p:cNvPr>
          <p:cNvPicPr>
            <a:picLocks noChangeAspect="1"/>
          </p:cNvPicPr>
          <p:nvPr/>
        </p:nvPicPr>
        <p:blipFill>
          <a:blip r:embed="rId4"/>
          <a:stretch>
            <a:fillRect/>
          </a:stretch>
        </p:blipFill>
        <p:spPr>
          <a:xfrm>
            <a:off x="2535990" y="1822658"/>
            <a:ext cx="1642165" cy="1944670"/>
          </a:xfrm>
          <a:prstGeom prst="rect">
            <a:avLst/>
          </a:prstGeom>
        </p:spPr>
      </p:pic>
      <p:sp>
        <p:nvSpPr>
          <p:cNvPr id="8" name="Rectangle 7">
            <a:extLst>
              <a:ext uri="{FF2B5EF4-FFF2-40B4-BE49-F238E27FC236}">
                <a16:creationId xmlns:a16="http://schemas.microsoft.com/office/drawing/2014/main" id="{81B76780-D55E-6943-A7C7-1476497A472A}"/>
              </a:ext>
            </a:extLst>
          </p:cNvPr>
          <p:cNvSpPr/>
          <p:nvPr/>
        </p:nvSpPr>
        <p:spPr>
          <a:xfrm>
            <a:off x="459351" y="4315967"/>
            <a:ext cx="1674249" cy="246221"/>
          </a:xfrm>
          <a:prstGeom prst="rect">
            <a:avLst/>
          </a:prstGeom>
        </p:spPr>
        <p:txBody>
          <a:bodyPr wrap="square">
            <a:spAutoFit/>
          </a:bodyPr>
          <a:lstStyle/>
          <a:p>
            <a:r>
              <a:rPr lang="en-US" sz="1000" dirty="0">
                <a:solidFill>
                  <a:schemeClr val="bg1">
                    <a:lumMod val="50000"/>
                  </a:schemeClr>
                </a:solidFill>
              </a:rPr>
              <a:t>W. Heisenberg (1901-1976)</a:t>
            </a:r>
          </a:p>
        </p:txBody>
      </p:sp>
      <p:sp>
        <p:nvSpPr>
          <p:cNvPr id="9" name="Rectangle 8">
            <a:extLst>
              <a:ext uri="{FF2B5EF4-FFF2-40B4-BE49-F238E27FC236}">
                <a16:creationId xmlns:a16="http://schemas.microsoft.com/office/drawing/2014/main" id="{E3AEA652-1D5B-3642-BB86-63DF92DA7AE5}"/>
              </a:ext>
            </a:extLst>
          </p:cNvPr>
          <p:cNvSpPr/>
          <p:nvPr/>
        </p:nvSpPr>
        <p:spPr>
          <a:xfrm>
            <a:off x="2548182" y="3767328"/>
            <a:ext cx="1674249" cy="246221"/>
          </a:xfrm>
          <a:prstGeom prst="rect">
            <a:avLst/>
          </a:prstGeom>
        </p:spPr>
        <p:txBody>
          <a:bodyPr wrap="square">
            <a:spAutoFit/>
          </a:bodyPr>
          <a:lstStyle/>
          <a:p>
            <a:r>
              <a:rPr lang="en-US" sz="1000" dirty="0">
                <a:solidFill>
                  <a:schemeClr val="bg1">
                    <a:lumMod val="50000"/>
                  </a:schemeClr>
                </a:solidFill>
              </a:rPr>
              <a:t>H.P. Robertson  (1903-1961)</a:t>
            </a:r>
          </a:p>
        </p:txBody>
      </p:sp>
      <p:pic>
        <p:nvPicPr>
          <p:cNvPr id="4" name="Picture 3">
            <a:extLst>
              <a:ext uri="{FF2B5EF4-FFF2-40B4-BE49-F238E27FC236}">
                <a16:creationId xmlns:a16="http://schemas.microsoft.com/office/drawing/2014/main" id="{CB0560D0-0DB5-624E-8173-8689F607D0A6}"/>
              </a:ext>
            </a:extLst>
          </p:cNvPr>
          <p:cNvPicPr>
            <a:picLocks noChangeAspect="1"/>
          </p:cNvPicPr>
          <p:nvPr/>
        </p:nvPicPr>
        <p:blipFill>
          <a:blip r:embed="rId5"/>
          <a:stretch>
            <a:fillRect/>
          </a:stretch>
        </p:blipFill>
        <p:spPr>
          <a:xfrm>
            <a:off x="4860760" y="4562188"/>
            <a:ext cx="3215174" cy="678759"/>
          </a:xfrm>
          <a:prstGeom prst="rect">
            <a:avLst/>
          </a:prstGeom>
        </p:spPr>
      </p:pic>
      <p:cxnSp>
        <p:nvCxnSpPr>
          <p:cNvPr id="10" name="Straight Arrow Connector 9">
            <a:extLst>
              <a:ext uri="{FF2B5EF4-FFF2-40B4-BE49-F238E27FC236}">
                <a16:creationId xmlns:a16="http://schemas.microsoft.com/office/drawing/2014/main" id="{910E92C5-639B-DA4A-BD2D-D786432A0D67}"/>
              </a:ext>
            </a:extLst>
          </p:cNvPr>
          <p:cNvCxnSpPr>
            <a:cxnSpLocks/>
          </p:cNvCxnSpPr>
          <p:nvPr/>
        </p:nvCxnSpPr>
        <p:spPr>
          <a:xfrm flipH="1" flipV="1">
            <a:off x="5193792" y="5289715"/>
            <a:ext cx="280416" cy="6355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E01261-82C9-6C49-A61A-E11DA5FB6537}"/>
              </a:ext>
            </a:extLst>
          </p:cNvPr>
          <p:cNvCxnSpPr>
            <a:cxnSpLocks/>
          </p:cNvCxnSpPr>
          <p:nvPr/>
        </p:nvCxnSpPr>
        <p:spPr>
          <a:xfrm flipV="1">
            <a:off x="5474208" y="5289715"/>
            <a:ext cx="308648" cy="6355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F050AE-D12C-6E4D-83A2-DF80C063BDD6}"/>
              </a:ext>
            </a:extLst>
          </p:cNvPr>
          <p:cNvCxnSpPr>
            <a:cxnSpLocks/>
          </p:cNvCxnSpPr>
          <p:nvPr/>
        </p:nvCxnSpPr>
        <p:spPr>
          <a:xfrm flipH="1">
            <a:off x="7325144" y="3553511"/>
            <a:ext cx="99784" cy="7378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3F4D5CE-5304-C54D-A4FB-3860AC32EEDB}"/>
              </a:ext>
            </a:extLst>
          </p:cNvPr>
          <p:cNvPicPr>
            <a:picLocks noChangeAspect="1"/>
          </p:cNvPicPr>
          <p:nvPr/>
        </p:nvPicPr>
        <p:blipFill>
          <a:blip r:embed="rId6"/>
          <a:stretch>
            <a:fillRect/>
          </a:stretch>
        </p:blipFill>
        <p:spPr>
          <a:xfrm>
            <a:off x="4860760" y="6066010"/>
            <a:ext cx="1284215" cy="235138"/>
          </a:xfrm>
          <a:prstGeom prst="rect">
            <a:avLst/>
          </a:prstGeom>
        </p:spPr>
      </p:pic>
      <p:pic>
        <p:nvPicPr>
          <p:cNvPr id="23" name="Picture 22">
            <a:extLst>
              <a:ext uri="{FF2B5EF4-FFF2-40B4-BE49-F238E27FC236}">
                <a16:creationId xmlns:a16="http://schemas.microsoft.com/office/drawing/2014/main" id="{FFBACBEF-FC1A-614C-A1E1-7FE0BA857931}"/>
              </a:ext>
            </a:extLst>
          </p:cNvPr>
          <p:cNvPicPr>
            <a:picLocks noChangeAspect="1"/>
          </p:cNvPicPr>
          <p:nvPr/>
        </p:nvPicPr>
        <p:blipFill>
          <a:blip r:embed="rId7"/>
          <a:stretch>
            <a:fillRect/>
          </a:stretch>
        </p:blipFill>
        <p:spPr>
          <a:xfrm>
            <a:off x="6115233" y="2276250"/>
            <a:ext cx="2519606" cy="1037485"/>
          </a:xfrm>
          <a:prstGeom prst="rect">
            <a:avLst/>
          </a:prstGeom>
        </p:spPr>
      </p:pic>
      <p:sp>
        <p:nvSpPr>
          <p:cNvPr id="25" name="Right Bracket 24">
            <a:extLst>
              <a:ext uri="{FF2B5EF4-FFF2-40B4-BE49-F238E27FC236}">
                <a16:creationId xmlns:a16="http://schemas.microsoft.com/office/drawing/2014/main" id="{4592FCF5-36FA-944B-860F-6A3865E3E812}"/>
              </a:ext>
            </a:extLst>
          </p:cNvPr>
          <p:cNvSpPr/>
          <p:nvPr/>
        </p:nvSpPr>
        <p:spPr>
          <a:xfrm rot="16200000">
            <a:off x="7241356" y="3908767"/>
            <a:ext cx="66599" cy="1056448"/>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27" name="Straight Connector 26">
            <a:extLst>
              <a:ext uri="{FF2B5EF4-FFF2-40B4-BE49-F238E27FC236}">
                <a16:creationId xmlns:a16="http://schemas.microsoft.com/office/drawing/2014/main" id="{E2541AB3-967D-5149-A90C-CF61E77CBDC6}"/>
              </a:ext>
            </a:extLst>
          </p:cNvPr>
          <p:cNvCxnSpPr>
            <a:cxnSpLocks/>
          </p:cNvCxnSpPr>
          <p:nvPr/>
        </p:nvCxnSpPr>
        <p:spPr>
          <a:xfrm flipV="1">
            <a:off x="4352544" y="2121408"/>
            <a:ext cx="4417910" cy="41797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9696B10-7745-8A44-A1CD-3EE381A0AA10}"/>
              </a:ext>
            </a:extLst>
          </p:cNvPr>
          <p:cNvPicPr>
            <a:picLocks noChangeAspect="1"/>
          </p:cNvPicPr>
          <p:nvPr/>
        </p:nvPicPr>
        <p:blipFill>
          <a:blip r:embed="rId8"/>
          <a:stretch>
            <a:fillRect/>
          </a:stretch>
        </p:blipFill>
        <p:spPr>
          <a:xfrm>
            <a:off x="1500561" y="5700324"/>
            <a:ext cx="2242383" cy="277728"/>
          </a:xfrm>
          <a:prstGeom prst="rect">
            <a:avLst/>
          </a:prstGeom>
        </p:spPr>
      </p:pic>
      <p:cxnSp>
        <p:nvCxnSpPr>
          <p:cNvPr id="30" name="Straight Connector 29">
            <a:extLst>
              <a:ext uri="{FF2B5EF4-FFF2-40B4-BE49-F238E27FC236}">
                <a16:creationId xmlns:a16="http://schemas.microsoft.com/office/drawing/2014/main" id="{E4562FC7-C839-2E40-97E1-87F2FF683714}"/>
              </a:ext>
            </a:extLst>
          </p:cNvPr>
          <p:cNvCxnSpPr>
            <a:cxnSpLocks/>
          </p:cNvCxnSpPr>
          <p:nvPr/>
        </p:nvCxnSpPr>
        <p:spPr>
          <a:xfrm flipH="1" flipV="1">
            <a:off x="4610412" y="2121408"/>
            <a:ext cx="4024427" cy="432043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87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“Sum” uncertainty relations in quantum theory</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7/27</a:t>
            </a:r>
          </a:p>
        </p:txBody>
      </p:sp>
      <p:pic>
        <p:nvPicPr>
          <p:cNvPr id="6" name="Picture 5">
            <a:extLst>
              <a:ext uri="{FF2B5EF4-FFF2-40B4-BE49-F238E27FC236}">
                <a16:creationId xmlns:a16="http://schemas.microsoft.com/office/drawing/2014/main" id="{F4F5AE4A-B142-584D-8629-5370218A0643}"/>
              </a:ext>
            </a:extLst>
          </p:cNvPr>
          <p:cNvPicPr>
            <a:picLocks noChangeAspect="1"/>
          </p:cNvPicPr>
          <p:nvPr/>
        </p:nvPicPr>
        <p:blipFill>
          <a:blip r:embed="rId3"/>
          <a:stretch>
            <a:fillRect/>
          </a:stretch>
        </p:blipFill>
        <p:spPr>
          <a:xfrm>
            <a:off x="3459989" y="2574551"/>
            <a:ext cx="2026130" cy="290569"/>
          </a:xfrm>
          <a:prstGeom prst="rect">
            <a:avLst/>
          </a:prstGeom>
        </p:spPr>
      </p:pic>
      <p:pic>
        <p:nvPicPr>
          <p:cNvPr id="9" name="Picture 8">
            <a:extLst>
              <a:ext uri="{FF2B5EF4-FFF2-40B4-BE49-F238E27FC236}">
                <a16:creationId xmlns:a16="http://schemas.microsoft.com/office/drawing/2014/main" id="{47795594-E505-B144-9E46-351C0287A287}"/>
              </a:ext>
            </a:extLst>
          </p:cNvPr>
          <p:cNvPicPr>
            <a:picLocks noChangeAspect="1"/>
          </p:cNvPicPr>
          <p:nvPr/>
        </p:nvPicPr>
        <p:blipFill>
          <a:blip r:embed="rId4"/>
          <a:stretch>
            <a:fillRect/>
          </a:stretch>
        </p:blipFill>
        <p:spPr>
          <a:xfrm>
            <a:off x="1847533" y="3411345"/>
            <a:ext cx="3614202" cy="293430"/>
          </a:xfrm>
          <a:prstGeom prst="rect">
            <a:avLst/>
          </a:prstGeom>
        </p:spPr>
      </p:pic>
      <p:pic>
        <p:nvPicPr>
          <p:cNvPr id="10" name="Picture 9">
            <a:extLst>
              <a:ext uri="{FF2B5EF4-FFF2-40B4-BE49-F238E27FC236}">
                <a16:creationId xmlns:a16="http://schemas.microsoft.com/office/drawing/2014/main" id="{37A26708-7020-2A45-9A17-FB6450187CA1}"/>
              </a:ext>
            </a:extLst>
          </p:cNvPr>
          <p:cNvPicPr>
            <a:picLocks noChangeAspect="1"/>
          </p:cNvPicPr>
          <p:nvPr/>
        </p:nvPicPr>
        <p:blipFill>
          <a:blip r:embed="rId5"/>
          <a:stretch>
            <a:fillRect/>
          </a:stretch>
        </p:blipFill>
        <p:spPr>
          <a:xfrm>
            <a:off x="1847533" y="3850756"/>
            <a:ext cx="3525056" cy="299228"/>
          </a:xfrm>
          <a:prstGeom prst="rect">
            <a:avLst/>
          </a:prstGeom>
        </p:spPr>
      </p:pic>
      <p:pic>
        <p:nvPicPr>
          <p:cNvPr id="11" name="Picture 10">
            <a:extLst>
              <a:ext uri="{FF2B5EF4-FFF2-40B4-BE49-F238E27FC236}">
                <a16:creationId xmlns:a16="http://schemas.microsoft.com/office/drawing/2014/main" id="{4570150C-05F8-5F4E-A3CA-241BDB1F893D}"/>
              </a:ext>
            </a:extLst>
          </p:cNvPr>
          <p:cNvPicPr>
            <a:picLocks noChangeAspect="1"/>
          </p:cNvPicPr>
          <p:nvPr/>
        </p:nvPicPr>
        <p:blipFill>
          <a:blip r:embed="rId6"/>
          <a:stretch>
            <a:fillRect/>
          </a:stretch>
        </p:blipFill>
        <p:spPr>
          <a:xfrm>
            <a:off x="2637790" y="2036064"/>
            <a:ext cx="214500" cy="178750"/>
          </a:xfrm>
          <a:prstGeom prst="rect">
            <a:avLst/>
          </a:prstGeom>
        </p:spPr>
      </p:pic>
      <p:sp>
        <p:nvSpPr>
          <p:cNvPr id="14" name="TextBox 13">
            <a:extLst>
              <a:ext uri="{FF2B5EF4-FFF2-40B4-BE49-F238E27FC236}">
                <a16:creationId xmlns:a16="http://schemas.microsoft.com/office/drawing/2014/main" id="{632D5D21-B17D-5741-8F4B-0F0C5B11AB9D}"/>
              </a:ext>
            </a:extLst>
          </p:cNvPr>
          <p:cNvSpPr txBox="1"/>
          <p:nvPr/>
        </p:nvSpPr>
        <p:spPr>
          <a:xfrm>
            <a:off x="517652" y="1932676"/>
            <a:ext cx="5493004" cy="1015663"/>
          </a:xfrm>
          <a:prstGeom prst="rect">
            <a:avLst/>
          </a:prstGeom>
          <a:noFill/>
        </p:spPr>
        <p:txBody>
          <a:bodyPr wrap="square" rtlCol="0">
            <a:spAutoFit/>
          </a:bodyPr>
          <a:lstStyle/>
          <a:p>
            <a:r>
              <a:rPr lang="it-IT" sz="2000" dirty="0"/>
              <a:t>In the case of Pauli       and       </a:t>
            </a:r>
            <a:r>
              <a:rPr lang="it-IT" sz="2000" dirty="0" err="1"/>
              <a:t>measurements</a:t>
            </a:r>
            <a:r>
              <a:rPr lang="it-IT" sz="2000" dirty="0"/>
              <a:t>,</a:t>
            </a:r>
          </a:p>
          <a:p>
            <a:endParaRPr lang="it-IT" sz="2000" dirty="0"/>
          </a:p>
          <a:p>
            <a:r>
              <a:rPr lang="it-IT" sz="2000" dirty="0"/>
              <a:t>                                                                                      .</a:t>
            </a:r>
          </a:p>
        </p:txBody>
      </p:sp>
      <p:pic>
        <p:nvPicPr>
          <p:cNvPr id="15" name="Picture 14">
            <a:extLst>
              <a:ext uri="{FF2B5EF4-FFF2-40B4-BE49-F238E27FC236}">
                <a16:creationId xmlns:a16="http://schemas.microsoft.com/office/drawing/2014/main" id="{E271B5E2-7D4B-2B4A-99F3-2F7F1BF2E817}"/>
              </a:ext>
            </a:extLst>
          </p:cNvPr>
          <p:cNvPicPr>
            <a:picLocks noChangeAspect="1"/>
          </p:cNvPicPr>
          <p:nvPr/>
        </p:nvPicPr>
        <p:blipFill>
          <a:blip r:embed="rId7"/>
          <a:stretch>
            <a:fillRect/>
          </a:stretch>
        </p:blipFill>
        <p:spPr>
          <a:xfrm>
            <a:off x="3435604" y="2036064"/>
            <a:ext cx="192526" cy="192526"/>
          </a:xfrm>
          <a:prstGeom prst="rect">
            <a:avLst/>
          </a:prstGeom>
        </p:spPr>
      </p:pic>
      <p:sp>
        <p:nvSpPr>
          <p:cNvPr id="16" name="TextBox 15">
            <a:extLst>
              <a:ext uri="{FF2B5EF4-FFF2-40B4-BE49-F238E27FC236}">
                <a16:creationId xmlns:a16="http://schemas.microsoft.com/office/drawing/2014/main" id="{FE6559D4-21EF-BF4B-B420-D06837657F60}"/>
              </a:ext>
            </a:extLst>
          </p:cNvPr>
          <p:cNvSpPr txBox="1"/>
          <p:nvPr/>
        </p:nvSpPr>
        <p:spPr>
          <a:xfrm>
            <a:off x="517652" y="3341241"/>
            <a:ext cx="5822188" cy="1015663"/>
          </a:xfrm>
          <a:prstGeom prst="rect">
            <a:avLst/>
          </a:prstGeom>
          <a:noFill/>
        </p:spPr>
        <p:txBody>
          <a:bodyPr wrap="square" rtlCol="0">
            <a:spAutoFit/>
          </a:bodyPr>
          <a:lstStyle/>
          <a:p>
            <a:r>
              <a:rPr lang="it-IT" sz="2000" dirty="0" err="1"/>
              <a:t>Given</a:t>
            </a:r>
            <a:r>
              <a:rPr lang="it-IT" sz="2000" dirty="0"/>
              <a:t> </a:t>
            </a:r>
            <a:r>
              <a:rPr lang="it-IT" sz="2000" dirty="0" err="1"/>
              <a:t>that</a:t>
            </a:r>
            <a:r>
              <a:rPr lang="it-IT" sz="2000" dirty="0"/>
              <a:t>                                                                    and</a:t>
            </a:r>
          </a:p>
          <a:p>
            <a:endParaRPr lang="it-IT" sz="2000" dirty="0"/>
          </a:p>
          <a:p>
            <a:r>
              <a:rPr lang="it-IT" sz="2000" dirty="0"/>
              <a:t>                                                                                     ‘ </a:t>
            </a:r>
          </a:p>
        </p:txBody>
      </p:sp>
      <p:pic>
        <p:nvPicPr>
          <p:cNvPr id="17" name="Picture 16">
            <a:extLst>
              <a:ext uri="{FF2B5EF4-FFF2-40B4-BE49-F238E27FC236}">
                <a16:creationId xmlns:a16="http://schemas.microsoft.com/office/drawing/2014/main" id="{608F7BCA-16D7-7D4F-8A56-1B25BE550E1F}"/>
              </a:ext>
            </a:extLst>
          </p:cNvPr>
          <p:cNvPicPr>
            <a:picLocks noChangeAspect="1"/>
          </p:cNvPicPr>
          <p:nvPr/>
        </p:nvPicPr>
        <p:blipFill>
          <a:blip r:embed="rId8"/>
          <a:stretch>
            <a:fillRect/>
          </a:stretch>
        </p:blipFill>
        <p:spPr>
          <a:xfrm>
            <a:off x="3435604" y="4691856"/>
            <a:ext cx="2264677" cy="355754"/>
          </a:xfrm>
          <a:prstGeom prst="rect">
            <a:avLst/>
          </a:prstGeom>
        </p:spPr>
      </p:pic>
      <p:sp>
        <p:nvSpPr>
          <p:cNvPr id="18" name="Rectangle 17">
            <a:extLst>
              <a:ext uri="{FF2B5EF4-FFF2-40B4-BE49-F238E27FC236}">
                <a16:creationId xmlns:a16="http://schemas.microsoft.com/office/drawing/2014/main" id="{83E85DB1-3CA2-974A-A282-EBB2EA94D180}"/>
              </a:ext>
            </a:extLst>
          </p:cNvPr>
          <p:cNvSpPr/>
          <p:nvPr/>
        </p:nvSpPr>
        <p:spPr>
          <a:xfrm>
            <a:off x="3169920" y="4606512"/>
            <a:ext cx="2791968" cy="550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TextBox 5">
            <a:extLst>
              <a:ext uri="{FF2B5EF4-FFF2-40B4-BE49-F238E27FC236}">
                <a16:creationId xmlns:a16="http://schemas.microsoft.com/office/drawing/2014/main" id="{BA6F4C13-E00F-E44D-A53C-CC8985F44294}"/>
              </a:ext>
            </a:extLst>
          </p:cNvPr>
          <p:cNvSpPr txBox="1">
            <a:spLocks noChangeArrowheads="1"/>
          </p:cNvSpPr>
          <p:nvPr/>
        </p:nvSpPr>
        <p:spPr bwMode="auto">
          <a:xfrm>
            <a:off x="26988" y="115888"/>
            <a:ext cx="2993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Uncertainty relations</a:t>
            </a:r>
          </a:p>
        </p:txBody>
      </p:sp>
    </p:spTree>
    <p:extLst>
      <p:ext uri="{BB962C8B-B14F-4D97-AF65-F5344CB8AC3E}">
        <p14:creationId xmlns:p14="http://schemas.microsoft.com/office/powerpoint/2010/main" val="225032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t>Operational theories</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Ontological models and Noncontextuality</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Main result</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Conclusion</a:t>
            </a:r>
          </a:p>
        </p:txBody>
      </p:sp>
    </p:spTree>
    <p:extLst>
      <p:ext uri="{BB962C8B-B14F-4D97-AF65-F5344CB8AC3E}">
        <p14:creationId xmlns:p14="http://schemas.microsoft.com/office/powerpoint/2010/main" val="772462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8/27</a:t>
            </a:r>
          </a:p>
        </p:txBody>
      </p:sp>
      <p:sp>
        <p:nvSpPr>
          <p:cNvPr id="2" name="TextBox 1">
            <a:extLst>
              <a:ext uri="{FF2B5EF4-FFF2-40B4-BE49-F238E27FC236}">
                <a16:creationId xmlns:a16="http://schemas.microsoft.com/office/drawing/2014/main" id="{5F74FAA1-FAF7-3F44-82DB-F748535A626A}"/>
              </a:ext>
            </a:extLst>
          </p:cNvPr>
          <p:cNvSpPr txBox="1"/>
          <p:nvPr/>
        </p:nvSpPr>
        <p:spPr>
          <a:xfrm>
            <a:off x="280504" y="1822658"/>
            <a:ext cx="5903667" cy="400110"/>
          </a:xfrm>
          <a:prstGeom prst="rect">
            <a:avLst/>
          </a:prstGeom>
          <a:noFill/>
        </p:spPr>
        <p:txBody>
          <a:bodyPr wrap="none" rtlCol="0">
            <a:spAutoFit/>
          </a:bodyPr>
          <a:lstStyle/>
          <a:p>
            <a:r>
              <a:rPr lang="it-IT" sz="2000" dirty="0" err="1"/>
              <a:t>Operational</a:t>
            </a:r>
            <a:r>
              <a:rPr lang="it-IT" sz="2000" dirty="0"/>
              <a:t> </a:t>
            </a:r>
            <a:r>
              <a:rPr lang="it-IT" sz="2000" dirty="0" err="1"/>
              <a:t>theory</a:t>
            </a:r>
            <a:r>
              <a:rPr lang="it-IT" sz="2000" dirty="0"/>
              <a:t> in a </a:t>
            </a:r>
            <a:r>
              <a:rPr lang="it-IT" sz="2000" dirty="0" err="1"/>
              <a:t>prepare</a:t>
            </a:r>
            <a:r>
              <a:rPr lang="it-IT" sz="2000" dirty="0"/>
              <a:t> and </a:t>
            </a:r>
            <a:r>
              <a:rPr lang="it-IT" sz="2000" dirty="0" err="1"/>
              <a:t>measure</a:t>
            </a:r>
            <a:r>
              <a:rPr lang="it-IT" sz="2000" dirty="0"/>
              <a:t> scenario:</a:t>
            </a:r>
          </a:p>
        </p:txBody>
      </p:sp>
      <p:sp>
        <p:nvSpPr>
          <p:cNvPr id="3" name="TextBox 2">
            <a:extLst>
              <a:ext uri="{FF2B5EF4-FFF2-40B4-BE49-F238E27FC236}">
                <a16:creationId xmlns:a16="http://schemas.microsoft.com/office/drawing/2014/main" id="{ECEE471A-E6C0-C848-ACFF-A9C7207A0164}"/>
              </a:ext>
            </a:extLst>
          </p:cNvPr>
          <p:cNvSpPr txBox="1"/>
          <p:nvPr/>
        </p:nvSpPr>
        <p:spPr>
          <a:xfrm>
            <a:off x="280504" y="2838537"/>
            <a:ext cx="1468864" cy="400110"/>
          </a:xfrm>
          <a:prstGeom prst="rect">
            <a:avLst/>
          </a:prstGeom>
          <a:noFill/>
        </p:spPr>
        <p:txBody>
          <a:bodyPr wrap="none" rtlCol="0">
            <a:spAutoFit/>
          </a:bodyPr>
          <a:lstStyle/>
          <a:p>
            <a:r>
              <a:rPr lang="it-IT" sz="2000" dirty="0" err="1"/>
              <a:t>Preparation</a:t>
            </a:r>
            <a:r>
              <a:rPr lang="it-IT" sz="2000" dirty="0"/>
              <a:t> </a:t>
            </a:r>
          </a:p>
        </p:txBody>
      </p:sp>
      <p:sp>
        <p:nvSpPr>
          <p:cNvPr id="8" name="TextBox 7">
            <a:extLst>
              <a:ext uri="{FF2B5EF4-FFF2-40B4-BE49-F238E27FC236}">
                <a16:creationId xmlns:a16="http://schemas.microsoft.com/office/drawing/2014/main" id="{E57E6F1B-55B4-824C-ACEB-0815CC3F9EB9}"/>
              </a:ext>
            </a:extLst>
          </p:cNvPr>
          <p:cNvSpPr txBox="1"/>
          <p:nvPr/>
        </p:nvSpPr>
        <p:spPr>
          <a:xfrm>
            <a:off x="277313" y="3854416"/>
            <a:ext cx="3152017" cy="400110"/>
          </a:xfrm>
          <a:prstGeom prst="rect">
            <a:avLst/>
          </a:prstGeom>
          <a:noFill/>
        </p:spPr>
        <p:txBody>
          <a:bodyPr wrap="none" rtlCol="0">
            <a:spAutoFit/>
          </a:bodyPr>
          <a:lstStyle/>
          <a:p>
            <a:r>
              <a:rPr lang="it-IT" sz="2000" dirty="0" err="1"/>
              <a:t>Measurement</a:t>
            </a:r>
            <a:r>
              <a:rPr lang="it-IT" sz="2000" dirty="0"/>
              <a:t> and </a:t>
            </a:r>
            <a:r>
              <a:rPr lang="it-IT" sz="2000" dirty="0" err="1"/>
              <a:t>outcome</a:t>
            </a:r>
            <a:r>
              <a:rPr lang="it-IT" sz="2000" dirty="0"/>
              <a:t> </a:t>
            </a:r>
          </a:p>
        </p:txBody>
      </p:sp>
      <p:sp>
        <p:nvSpPr>
          <p:cNvPr id="9" name="TextBox 8">
            <a:extLst>
              <a:ext uri="{FF2B5EF4-FFF2-40B4-BE49-F238E27FC236}">
                <a16:creationId xmlns:a16="http://schemas.microsoft.com/office/drawing/2014/main" id="{D043C9CC-9507-8B47-A51E-0923064576AF}"/>
              </a:ext>
            </a:extLst>
          </p:cNvPr>
          <p:cNvSpPr txBox="1"/>
          <p:nvPr/>
        </p:nvSpPr>
        <p:spPr>
          <a:xfrm>
            <a:off x="277313" y="4952742"/>
            <a:ext cx="2142125" cy="400110"/>
          </a:xfrm>
          <a:prstGeom prst="rect">
            <a:avLst/>
          </a:prstGeom>
          <a:noFill/>
        </p:spPr>
        <p:txBody>
          <a:bodyPr wrap="none" rtlCol="0">
            <a:spAutoFit/>
          </a:bodyPr>
          <a:lstStyle/>
          <a:p>
            <a:r>
              <a:rPr lang="it-IT" sz="2000" dirty="0" err="1"/>
              <a:t>Predicted</a:t>
            </a:r>
            <a:r>
              <a:rPr lang="it-IT" sz="2000" dirty="0"/>
              <a:t> </a:t>
            </a:r>
            <a:r>
              <a:rPr lang="it-IT" sz="2000" dirty="0" err="1"/>
              <a:t>statistics</a:t>
            </a:r>
            <a:endParaRPr lang="it-IT" sz="2000" dirty="0"/>
          </a:p>
        </p:txBody>
      </p:sp>
      <p:pic>
        <p:nvPicPr>
          <p:cNvPr id="4" name="Picture 3">
            <a:extLst>
              <a:ext uri="{FF2B5EF4-FFF2-40B4-BE49-F238E27FC236}">
                <a16:creationId xmlns:a16="http://schemas.microsoft.com/office/drawing/2014/main" id="{8438999C-4358-B34E-832D-8295F46BBD4C}"/>
              </a:ext>
            </a:extLst>
          </p:cNvPr>
          <p:cNvPicPr>
            <a:picLocks noChangeAspect="1"/>
          </p:cNvPicPr>
          <p:nvPr/>
        </p:nvPicPr>
        <p:blipFill>
          <a:blip r:embed="rId3"/>
          <a:stretch>
            <a:fillRect/>
          </a:stretch>
        </p:blipFill>
        <p:spPr>
          <a:xfrm>
            <a:off x="1755784" y="2928742"/>
            <a:ext cx="219319" cy="203074"/>
          </a:xfrm>
          <a:prstGeom prst="rect">
            <a:avLst/>
          </a:prstGeom>
        </p:spPr>
      </p:pic>
      <p:pic>
        <p:nvPicPr>
          <p:cNvPr id="6" name="Picture 5">
            <a:extLst>
              <a:ext uri="{FF2B5EF4-FFF2-40B4-BE49-F238E27FC236}">
                <a16:creationId xmlns:a16="http://schemas.microsoft.com/office/drawing/2014/main" id="{3F46AB42-2430-FD4D-8899-E40B55973E9A}"/>
              </a:ext>
            </a:extLst>
          </p:cNvPr>
          <p:cNvPicPr>
            <a:picLocks noChangeAspect="1"/>
          </p:cNvPicPr>
          <p:nvPr/>
        </p:nvPicPr>
        <p:blipFill>
          <a:blip r:embed="rId4"/>
          <a:stretch>
            <a:fillRect/>
          </a:stretch>
        </p:blipFill>
        <p:spPr>
          <a:xfrm>
            <a:off x="3429330" y="3949278"/>
            <a:ext cx="656266" cy="262506"/>
          </a:xfrm>
          <a:prstGeom prst="rect">
            <a:avLst/>
          </a:prstGeom>
        </p:spPr>
      </p:pic>
      <p:pic>
        <p:nvPicPr>
          <p:cNvPr id="10" name="Picture 9">
            <a:extLst>
              <a:ext uri="{FF2B5EF4-FFF2-40B4-BE49-F238E27FC236}">
                <a16:creationId xmlns:a16="http://schemas.microsoft.com/office/drawing/2014/main" id="{49A293AF-D97D-8249-960A-83A3F2DDEC79}"/>
              </a:ext>
            </a:extLst>
          </p:cNvPr>
          <p:cNvPicPr>
            <a:picLocks noChangeAspect="1"/>
          </p:cNvPicPr>
          <p:nvPr/>
        </p:nvPicPr>
        <p:blipFill>
          <a:blip r:embed="rId5"/>
          <a:stretch>
            <a:fillRect/>
          </a:stretch>
        </p:blipFill>
        <p:spPr>
          <a:xfrm>
            <a:off x="2590790" y="5007054"/>
            <a:ext cx="1283093" cy="304323"/>
          </a:xfrm>
          <a:prstGeom prst="rect">
            <a:avLst/>
          </a:prstGeom>
        </p:spPr>
      </p:pic>
      <p:cxnSp>
        <p:nvCxnSpPr>
          <p:cNvPr id="14" name="Straight Arrow Connector 13">
            <a:extLst>
              <a:ext uri="{FF2B5EF4-FFF2-40B4-BE49-F238E27FC236}">
                <a16:creationId xmlns:a16="http://schemas.microsoft.com/office/drawing/2014/main" id="{5E2DEBF6-D946-6243-9B5A-54521A5A0751}"/>
              </a:ext>
            </a:extLst>
          </p:cNvPr>
          <p:cNvCxnSpPr/>
          <p:nvPr/>
        </p:nvCxnSpPr>
        <p:spPr>
          <a:xfrm>
            <a:off x="4833454" y="3045255"/>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96919A-A5F3-6B48-AD67-44D547047941}"/>
              </a:ext>
            </a:extLst>
          </p:cNvPr>
          <p:cNvCxnSpPr/>
          <p:nvPr/>
        </p:nvCxnSpPr>
        <p:spPr>
          <a:xfrm>
            <a:off x="4833454" y="4080531"/>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2915DA-95A6-2843-B257-5FE7A4F69DFB}"/>
              </a:ext>
            </a:extLst>
          </p:cNvPr>
          <p:cNvCxnSpPr/>
          <p:nvPr/>
        </p:nvCxnSpPr>
        <p:spPr>
          <a:xfrm>
            <a:off x="4833454" y="5152797"/>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8E90AFA-7545-0245-8BD5-F64C215AEB94}"/>
              </a:ext>
            </a:extLst>
          </p:cNvPr>
          <p:cNvPicPr>
            <a:picLocks noChangeAspect="1"/>
          </p:cNvPicPr>
          <p:nvPr/>
        </p:nvPicPr>
        <p:blipFill>
          <a:blip r:embed="rId6"/>
          <a:stretch>
            <a:fillRect/>
          </a:stretch>
        </p:blipFill>
        <p:spPr>
          <a:xfrm>
            <a:off x="6513834" y="5000671"/>
            <a:ext cx="1221990" cy="353019"/>
          </a:xfrm>
          <a:prstGeom prst="rect">
            <a:avLst/>
          </a:prstGeom>
        </p:spPr>
      </p:pic>
      <p:pic>
        <p:nvPicPr>
          <p:cNvPr id="18" name="Picture 17">
            <a:extLst>
              <a:ext uri="{FF2B5EF4-FFF2-40B4-BE49-F238E27FC236}">
                <a16:creationId xmlns:a16="http://schemas.microsoft.com/office/drawing/2014/main" id="{2202E93B-C5E7-2A4B-A496-667F24A15669}"/>
              </a:ext>
            </a:extLst>
          </p:cNvPr>
          <p:cNvPicPr>
            <a:picLocks noChangeAspect="1"/>
          </p:cNvPicPr>
          <p:nvPr/>
        </p:nvPicPr>
        <p:blipFill>
          <a:blip r:embed="rId7"/>
          <a:stretch>
            <a:fillRect/>
          </a:stretch>
        </p:blipFill>
        <p:spPr>
          <a:xfrm>
            <a:off x="6513834" y="2882775"/>
            <a:ext cx="375734" cy="324959"/>
          </a:xfrm>
          <a:prstGeom prst="rect">
            <a:avLst/>
          </a:prstGeom>
        </p:spPr>
      </p:pic>
      <p:pic>
        <p:nvPicPr>
          <p:cNvPr id="19" name="Picture 18">
            <a:extLst>
              <a:ext uri="{FF2B5EF4-FFF2-40B4-BE49-F238E27FC236}">
                <a16:creationId xmlns:a16="http://schemas.microsoft.com/office/drawing/2014/main" id="{EA34DB84-28E5-3D4D-95FD-4438290026C5}"/>
              </a:ext>
            </a:extLst>
          </p:cNvPr>
          <p:cNvPicPr>
            <a:picLocks noChangeAspect="1"/>
          </p:cNvPicPr>
          <p:nvPr/>
        </p:nvPicPr>
        <p:blipFill>
          <a:blip r:embed="rId8"/>
          <a:stretch>
            <a:fillRect/>
          </a:stretch>
        </p:blipFill>
        <p:spPr>
          <a:xfrm>
            <a:off x="6494745" y="3919111"/>
            <a:ext cx="611796" cy="345798"/>
          </a:xfrm>
          <a:prstGeom prst="rect">
            <a:avLst/>
          </a:prstGeom>
        </p:spPr>
      </p:pic>
      <p:sp>
        <p:nvSpPr>
          <p:cNvPr id="20" name="TextBox 5">
            <a:extLst>
              <a:ext uri="{FF2B5EF4-FFF2-40B4-BE49-F238E27FC236}">
                <a16:creationId xmlns:a16="http://schemas.microsoft.com/office/drawing/2014/main" id="{33FB69A8-3D4E-1945-9122-1ABC67968FCB}"/>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spTree>
    <p:extLst>
      <p:ext uri="{BB962C8B-B14F-4D97-AF65-F5344CB8AC3E}">
        <p14:creationId xmlns:p14="http://schemas.microsoft.com/office/powerpoint/2010/main" val="283726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 – examples </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9/27</a:t>
            </a:r>
          </a:p>
        </p:txBody>
      </p:sp>
      <p:pic>
        <p:nvPicPr>
          <p:cNvPr id="21" name="Picture 20">
            <a:extLst>
              <a:ext uri="{FF2B5EF4-FFF2-40B4-BE49-F238E27FC236}">
                <a16:creationId xmlns:a16="http://schemas.microsoft.com/office/drawing/2014/main" id="{CBC3445A-2513-C044-A3FA-855901159444}"/>
              </a:ext>
            </a:extLst>
          </p:cNvPr>
          <p:cNvPicPr>
            <a:picLocks noChangeAspect="1"/>
          </p:cNvPicPr>
          <p:nvPr/>
        </p:nvPicPr>
        <p:blipFill>
          <a:blip r:embed="rId3"/>
          <a:stretch>
            <a:fillRect/>
          </a:stretch>
        </p:blipFill>
        <p:spPr>
          <a:xfrm>
            <a:off x="791024" y="2704576"/>
            <a:ext cx="3226308" cy="3328730"/>
          </a:xfrm>
          <a:prstGeom prst="rect">
            <a:avLst/>
          </a:prstGeom>
        </p:spPr>
      </p:pic>
      <p:sp>
        <p:nvSpPr>
          <p:cNvPr id="22" name="TextBox 21">
            <a:extLst>
              <a:ext uri="{FF2B5EF4-FFF2-40B4-BE49-F238E27FC236}">
                <a16:creationId xmlns:a16="http://schemas.microsoft.com/office/drawing/2014/main" id="{A1FFF81D-55FB-D94D-B7B7-549715999BC2}"/>
              </a:ext>
            </a:extLst>
          </p:cNvPr>
          <p:cNvSpPr txBox="1"/>
          <p:nvPr/>
        </p:nvSpPr>
        <p:spPr>
          <a:xfrm>
            <a:off x="3632510" y="1975104"/>
            <a:ext cx="1785938" cy="461665"/>
          </a:xfrm>
          <a:prstGeom prst="rect">
            <a:avLst/>
          </a:prstGeom>
          <a:noFill/>
        </p:spPr>
        <p:txBody>
          <a:bodyPr wrap="none" rtlCol="0">
            <a:spAutoFit/>
          </a:bodyPr>
          <a:lstStyle/>
          <a:p>
            <a:r>
              <a:rPr lang="it-IT" sz="2400" i="1" dirty="0" err="1"/>
              <a:t>Qubit</a:t>
            </a:r>
            <a:r>
              <a:rPr lang="it-IT" sz="2400" i="1" dirty="0"/>
              <a:t> </a:t>
            </a:r>
            <a:r>
              <a:rPr lang="it-IT" sz="2400" i="1" dirty="0" err="1"/>
              <a:t>theory</a:t>
            </a:r>
            <a:endParaRPr lang="it-IT" sz="2400" i="1" dirty="0"/>
          </a:p>
        </p:txBody>
      </p:sp>
      <p:pic>
        <p:nvPicPr>
          <p:cNvPr id="24" name="Picture 23">
            <a:extLst>
              <a:ext uri="{FF2B5EF4-FFF2-40B4-BE49-F238E27FC236}">
                <a16:creationId xmlns:a16="http://schemas.microsoft.com/office/drawing/2014/main" id="{D19C90A3-EEE7-BF47-93E6-C96317A8ED6D}"/>
              </a:ext>
            </a:extLst>
          </p:cNvPr>
          <p:cNvPicPr>
            <a:picLocks noChangeAspect="1"/>
          </p:cNvPicPr>
          <p:nvPr/>
        </p:nvPicPr>
        <p:blipFill rotWithShape="1">
          <a:blip r:embed="rId4"/>
          <a:srcRect r="3522" b="6630"/>
          <a:stretch/>
        </p:blipFill>
        <p:spPr>
          <a:xfrm>
            <a:off x="5715509" y="4163261"/>
            <a:ext cx="2367787" cy="359971"/>
          </a:xfrm>
          <a:prstGeom prst="rect">
            <a:avLst/>
          </a:prstGeom>
        </p:spPr>
      </p:pic>
      <p:sp>
        <p:nvSpPr>
          <p:cNvPr id="26" name="TextBox 5">
            <a:extLst>
              <a:ext uri="{FF2B5EF4-FFF2-40B4-BE49-F238E27FC236}">
                <a16:creationId xmlns:a16="http://schemas.microsoft.com/office/drawing/2014/main" id="{FF95417C-990B-7D45-A345-7804A83CAF38}"/>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spTree>
    <p:extLst>
      <p:ext uri="{BB962C8B-B14F-4D97-AF65-F5344CB8AC3E}">
        <p14:creationId xmlns:p14="http://schemas.microsoft.com/office/powerpoint/2010/main" val="3641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 – examples </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10/27</a:t>
            </a:r>
          </a:p>
        </p:txBody>
      </p:sp>
      <p:pic>
        <p:nvPicPr>
          <p:cNvPr id="3" name="Picture 2">
            <a:extLst>
              <a:ext uri="{FF2B5EF4-FFF2-40B4-BE49-F238E27FC236}">
                <a16:creationId xmlns:a16="http://schemas.microsoft.com/office/drawing/2014/main" id="{5B2D13B9-D7C4-EA4E-AA68-82D7D9271B7F}"/>
              </a:ext>
            </a:extLst>
          </p:cNvPr>
          <p:cNvPicPr>
            <a:picLocks noChangeAspect="1"/>
          </p:cNvPicPr>
          <p:nvPr/>
        </p:nvPicPr>
        <p:blipFill>
          <a:blip r:embed="rId3"/>
          <a:stretch>
            <a:fillRect/>
          </a:stretch>
        </p:blipFill>
        <p:spPr>
          <a:xfrm>
            <a:off x="946506" y="2765536"/>
            <a:ext cx="3070826" cy="3168312"/>
          </a:xfrm>
          <a:prstGeom prst="rect">
            <a:avLst/>
          </a:prstGeom>
        </p:spPr>
      </p:pic>
      <p:sp>
        <p:nvSpPr>
          <p:cNvPr id="9" name="TextBox 8">
            <a:extLst>
              <a:ext uri="{FF2B5EF4-FFF2-40B4-BE49-F238E27FC236}">
                <a16:creationId xmlns:a16="http://schemas.microsoft.com/office/drawing/2014/main" id="{095D49F9-1DCF-0944-B46C-7F9411A613B8}"/>
              </a:ext>
            </a:extLst>
          </p:cNvPr>
          <p:cNvSpPr txBox="1"/>
          <p:nvPr/>
        </p:nvSpPr>
        <p:spPr>
          <a:xfrm>
            <a:off x="3470031" y="1950720"/>
            <a:ext cx="2203937" cy="461665"/>
          </a:xfrm>
          <a:prstGeom prst="rect">
            <a:avLst/>
          </a:prstGeom>
          <a:noFill/>
        </p:spPr>
        <p:txBody>
          <a:bodyPr wrap="none" rtlCol="0">
            <a:spAutoFit/>
          </a:bodyPr>
          <a:lstStyle/>
          <a:p>
            <a:r>
              <a:rPr lang="it-IT" sz="2400" i="1" dirty="0" err="1"/>
              <a:t>Stabilizer</a:t>
            </a:r>
            <a:r>
              <a:rPr lang="it-IT" sz="2400" i="1" dirty="0"/>
              <a:t> </a:t>
            </a:r>
            <a:r>
              <a:rPr lang="it-IT" sz="2400" i="1" dirty="0" err="1"/>
              <a:t>theory</a:t>
            </a:r>
            <a:endParaRPr lang="it-IT" sz="2400" i="1" dirty="0"/>
          </a:p>
        </p:txBody>
      </p:sp>
      <p:pic>
        <p:nvPicPr>
          <p:cNvPr id="12" name="Picture 11">
            <a:extLst>
              <a:ext uri="{FF2B5EF4-FFF2-40B4-BE49-F238E27FC236}">
                <a16:creationId xmlns:a16="http://schemas.microsoft.com/office/drawing/2014/main" id="{BB438FB4-2117-CC46-AB1E-3BE6A5D897B2}"/>
              </a:ext>
            </a:extLst>
          </p:cNvPr>
          <p:cNvPicPr>
            <a:picLocks noChangeAspect="1"/>
          </p:cNvPicPr>
          <p:nvPr/>
        </p:nvPicPr>
        <p:blipFill>
          <a:blip r:embed="rId4"/>
          <a:stretch>
            <a:fillRect/>
          </a:stretch>
        </p:blipFill>
        <p:spPr>
          <a:xfrm>
            <a:off x="5913120" y="4209780"/>
            <a:ext cx="2194168" cy="313452"/>
          </a:xfrm>
          <a:prstGeom prst="rect">
            <a:avLst/>
          </a:prstGeom>
        </p:spPr>
      </p:pic>
      <p:sp>
        <p:nvSpPr>
          <p:cNvPr id="14" name="TextBox 5">
            <a:extLst>
              <a:ext uri="{FF2B5EF4-FFF2-40B4-BE49-F238E27FC236}">
                <a16:creationId xmlns:a16="http://schemas.microsoft.com/office/drawing/2014/main" id="{D52B7AD7-4C21-BC42-AC1E-0C41A89CAC53}"/>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spTree>
    <p:extLst>
      <p:ext uri="{BB962C8B-B14F-4D97-AF65-F5344CB8AC3E}">
        <p14:creationId xmlns:p14="http://schemas.microsoft.com/office/powerpoint/2010/main" val="340983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 – examples </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11/27</a:t>
            </a:r>
          </a:p>
        </p:txBody>
      </p:sp>
      <p:pic>
        <p:nvPicPr>
          <p:cNvPr id="3" name="Picture 2">
            <a:extLst>
              <a:ext uri="{FF2B5EF4-FFF2-40B4-BE49-F238E27FC236}">
                <a16:creationId xmlns:a16="http://schemas.microsoft.com/office/drawing/2014/main" id="{ADF4861D-5B75-694A-A87A-0FA23DC835BF}"/>
              </a:ext>
            </a:extLst>
          </p:cNvPr>
          <p:cNvPicPr>
            <a:picLocks noChangeAspect="1"/>
          </p:cNvPicPr>
          <p:nvPr/>
        </p:nvPicPr>
        <p:blipFill>
          <a:blip r:embed="rId3"/>
          <a:stretch>
            <a:fillRect/>
          </a:stretch>
        </p:blipFill>
        <p:spPr>
          <a:xfrm>
            <a:off x="946506" y="2790860"/>
            <a:ext cx="3235350" cy="3338060"/>
          </a:xfrm>
          <a:prstGeom prst="rect">
            <a:avLst/>
          </a:prstGeom>
        </p:spPr>
      </p:pic>
      <p:sp>
        <p:nvSpPr>
          <p:cNvPr id="9" name="TextBox 8">
            <a:extLst>
              <a:ext uri="{FF2B5EF4-FFF2-40B4-BE49-F238E27FC236}">
                <a16:creationId xmlns:a16="http://schemas.microsoft.com/office/drawing/2014/main" id="{C8687080-DF65-9F44-B311-4C823F013F8F}"/>
              </a:ext>
            </a:extLst>
          </p:cNvPr>
          <p:cNvSpPr txBox="1"/>
          <p:nvPr/>
        </p:nvSpPr>
        <p:spPr>
          <a:xfrm>
            <a:off x="3140847" y="1950720"/>
            <a:ext cx="3513013" cy="461665"/>
          </a:xfrm>
          <a:prstGeom prst="rect">
            <a:avLst/>
          </a:prstGeom>
          <a:noFill/>
        </p:spPr>
        <p:txBody>
          <a:bodyPr wrap="none" rtlCol="0">
            <a:spAutoFit/>
          </a:bodyPr>
          <a:lstStyle/>
          <a:p>
            <a:r>
              <a:rPr lang="it-IT" sz="2400" i="1" dirty="0"/>
              <a:t>    </a:t>
            </a:r>
            <a:r>
              <a:rPr lang="it-IT" sz="2400" i="1" dirty="0" err="1"/>
              <a:t>depolarized</a:t>
            </a:r>
            <a:r>
              <a:rPr lang="it-IT" sz="2400" i="1" dirty="0"/>
              <a:t> </a:t>
            </a:r>
            <a:r>
              <a:rPr lang="it-IT" sz="2400" i="1" dirty="0" err="1"/>
              <a:t>qubit</a:t>
            </a:r>
            <a:r>
              <a:rPr lang="it-IT" sz="2400" i="1" dirty="0"/>
              <a:t> </a:t>
            </a:r>
            <a:r>
              <a:rPr lang="it-IT" sz="2400" i="1" dirty="0" err="1"/>
              <a:t>theory</a:t>
            </a:r>
            <a:endParaRPr lang="it-IT" sz="2400" i="1" dirty="0"/>
          </a:p>
        </p:txBody>
      </p:sp>
      <p:pic>
        <p:nvPicPr>
          <p:cNvPr id="4" name="Picture 3">
            <a:extLst>
              <a:ext uri="{FF2B5EF4-FFF2-40B4-BE49-F238E27FC236}">
                <a16:creationId xmlns:a16="http://schemas.microsoft.com/office/drawing/2014/main" id="{B9057EBA-337B-0049-878F-7F7CBDA1401F}"/>
              </a:ext>
            </a:extLst>
          </p:cNvPr>
          <p:cNvPicPr>
            <a:picLocks noChangeAspect="1"/>
          </p:cNvPicPr>
          <p:nvPr/>
        </p:nvPicPr>
        <p:blipFill>
          <a:blip r:embed="rId4"/>
          <a:stretch>
            <a:fillRect/>
          </a:stretch>
        </p:blipFill>
        <p:spPr>
          <a:xfrm>
            <a:off x="3084146" y="2135571"/>
            <a:ext cx="381625" cy="216833"/>
          </a:xfrm>
          <a:prstGeom prst="rect">
            <a:avLst/>
          </a:prstGeom>
        </p:spPr>
      </p:pic>
      <p:pic>
        <p:nvPicPr>
          <p:cNvPr id="12" name="Picture 11">
            <a:extLst>
              <a:ext uri="{FF2B5EF4-FFF2-40B4-BE49-F238E27FC236}">
                <a16:creationId xmlns:a16="http://schemas.microsoft.com/office/drawing/2014/main" id="{1A23D90B-D17E-2242-BA5F-513252619184}"/>
              </a:ext>
            </a:extLst>
          </p:cNvPr>
          <p:cNvPicPr>
            <a:picLocks noChangeAspect="1"/>
          </p:cNvPicPr>
          <p:nvPr/>
        </p:nvPicPr>
        <p:blipFill>
          <a:blip r:embed="rId5"/>
          <a:stretch>
            <a:fillRect/>
          </a:stretch>
        </p:blipFill>
        <p:spPr>
          <a:xfrm>
            <a:off x="5383334" y="4191820"/>
            <a:ext cx="3106704" cy="355795"/>
          </a:xfrm>
          <a:prstGeom prst="rect">
            <a:avLst/>
          </a:prstGeom>
        </p:spPr>
      </p:pic>
      <p:sp>
        <p:nvSpPr>
          <p:cNvPr id="16" name="TextBox 5">
            <a:extLst>
              <a:ext uri="{FF2B5EF4-FFF2-40B4-BE49-F238E27FC236}">
                <a16:creationId xmlns:a16="http://schemas.microsoft.com/office/drawing/2014/main" id="{E8097DC8-DF75-BB4B-8772-46AF7DD827D7}"/>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pic>
        <p:nvPicPr>
          <p:cNvPr id="14" name="Picture 13">
            <a:extLst>
              <a:ext uri="{FF2B5EF4-FFF2-40B4-BE49-F238E27FC236}">
                <a16:creationId xmlns:a16="http://schemas.microsoft.com/office/drawing/2014/main" id="{CB574538-919A-DB40-8BF1-68F0CA835905}"/>
              </a:ext>
            </a:extLst>
          </p:cNvPr>
          <p:cNvPicPr>
            <a:picLocks noChangeAspect="1"/>
          </p:cNvPicPr>
          <p:nvPr/>
        </p:nvPicPr>
        <p:blipFill>
          <a:blip r:embed="rId6"/>
          <a:stretch>
            <a:fillRect/>
          </a:stretch>
        </p:blipFill>
        <p:spPr>
          <a:xfrm>
            <a:off x="1669825" y="6106321"/>
            <a:ext cx="1795946" cy="382659"/>
          </a:xfrm>
          <a:prstGeom prst="rect">
            <a:avLst/>
          </a:prstGeom>
        </p:spPr>
      </p:pic>
    </p:spTree>
    <p:extLst>
      <p:ext uri="{BB962C8B-B14F-4D97-AF65-F5344CB8AC3E}">
        <p14:creationId xmlns:p14="http://schemas.microsoft.com/office/powerpoint/2010/main" val="344238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 – examples </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12/27</a:t>
            </a:r>
          </a:p>
        </p:txBody>
      </p:sp>
      <p:pic>
        <p:nvPicPr>
          <p:cNvPr id="4" name="Picture 3">
            <a:extLst>
              <a:ext uri="{FF2B5EF4-FFF2-40B4-BE49-F238E27FC236}">
                <a16:creationId xmlns:a16="http://schemas.microsoft.com/office/drawing/2014/main" id="{9DC97216-3DC1-3C4D-96D5-B3151D7B7C85}"/>
              </a:ext>
            </a:extLst>
          </p:cNvPr>
          <p:cNvPicPr>
            <a:picLocks noChangeAspect="1"/>
          </p:cNvPicPr>
          <p:nvPr/>
        </p:nvPicPr>
        <p:blipFill>
          <a:blip r:embed="rId3"/>
          <a:stretch>
            <a:fillRect/>
          </a:stretch>
        </p:blipFill>
        <p:spPr>
          <a:xfrm>
            <a:off x="946506" y="2820674"/>
            <a:ext cx="3324622" cy="3430166"/>
          </a:xfrm>
          <a:prstGeom prst="rect">
            <a:avLst/>
          </a:prstGeom>
        </p:spPr>
      </p:pic>
      <p:sp>
        <p:nvSpPr>
          <p:cNvPr id="10" name="TextBox 9">
            <a:extLst>
              <a:ext uri="{FF2B5EF4-FFF2-40B4-BE49-F238E27FC236}">
                <a16:creationId xmlns:a16="http://schemas.microsoft.com/office/drawing/2014/main" id="{BB52F5B0-3D0B-A94C-A8E3-47E98490BCE7}"/>
              </a:ext>
            </a:extLst>
          </p:cNvPr>
          <p:cNvSpPr txBox="1"/>
          <p:nvPr/>
        </p:nvSpPr>
        <p:spPr>
          <a:xfrm>
            <a:off x="3729395" y="1902477"/>
            <a:ext cx="1592167" cy="461665"/>
          </a:xfrm>
          <a:prstGeom prst="rect">
            <a:avLst/>
          </a:prstGeom>
          <a:noFill/>
        </p:spPr>
        <p:txBody>
          <a:bodyPr wrap="none" rtlCol="0">
            <a:spAutoFit/>
          </a:bodyPr>
          <a:lstStyle/>
          <a:p>
            <a:r>
              <a:rPr lang="it-IT" sz="2400" i="1" dirty="0" err="1"/>
              <a:t>Gbit</a:t>
            </a:r>
            <a:r>
              <a:rPr lang="it-IT" sz="2400" i="1" dirty="0"/>
              <a:t> </a:t>
            </a:r>
            <a:r>
              <a:rPr lang="it-IT" sz="2400" i="1" dirty="0" err="1"/>
              <a:t>theory</a:t>
            </a:r>
            <a:endParaRPr lang="it-IT" sz="2400" i="1" dirty="0"/>
          </a:p>
        </p:txBody>
      </p:sp>
      <p:pic>
        <p:nvPicPr>
          <p:cNvPr id="6" name="Picture 5">
            <a:extLst>
              <a:ext uri="{FF2B5EF4-FFF2-40B4-BE49-F238E27FC236}">
                <a16:creationId xmlns:a16="http://schemas.microsoft.com/office/drawing/2014/main" id="{7CF294A4-7DDE-8745-8941-DB9CC04B22DB}"/>
              </a:ext>
            </a:extLst>
          </p:cNvPr>
          <p:cNvPicPr>
            <a:picLocks noChangeAspect="1"/>
          </p:cNvPicPr>
          <p:nvPr/>
        </p:nvPicPr>
        <p:blipFill>
          <a:blip r:embed="rId4"/>
          <a:stretch>
            <a:fillRect/>
          </a:stretch>
        </p:blipFill>
        <p:spPr>
          <a:xfrm>
            <a:off x="5705856" y="4245052"/>
            <a:ext cx="2462784" cy="306811"/>
          </a:xfrm>
          <a:prstGeom prst="rect">
            <a:avLst/>
          </a:prstGeom>
        </p:spPr>
      </p:pic>
      <p:sp>
        <p:nvSpPr>
          <p:cNvPr id="12" name="TextBox 5">
            <a:extLst>
              <a:ext uri="{FF2B5EF4-FFF2-40B4-BE49-F238E27FC236}">
                <a16:creationId xmlns:a16="http://schemas.microsoft.com/office/drawing/2014/main" id="{548BDBAB-2550-6C4F-8603-B590F24AD54F}"/>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spTree>
    <p:extLst>
      <p:ext uri="{BB962C8B-B14F-4D97-AF65-F5344CB8AC3E}">
        <p14:creationId xmlns:p14="http://schemas.microsoft.com/office/powerpoint/2010/main" val="7560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Operational theories – examples </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13/27</a:t>
            </a:r>
          </a:p>
        </p:txBody>
      </p:sp>
      <p:pic>
        <p:nvPicPr>
          <p:cNvPr id="4" name="Picture 3">
            <a:extLst>
              <a:ext uri="{FF2B5EF4-FFF2-40B4-BE49-F238E27FC236}">
                <a16:creationId xmlns:a16="http://schemas.microsoft.com/office/drawing/2014/main" id="{CB529ED4-ED44-6140-A951-4EC445AD4126}"/>
              </a:ext>
            </a:extLst>
          </p:cNvPr>
          <p:cNvPicPr>
            <a:picLocks noChangeAspect="1"/>
          </p:cNvPicPr>
          <p:nvPr/>
        </p:nvPicPr>
        <p:blipFill>
          <a:blip r:embed="rId3"/>
          <a:stretch>
            <a:fillRect/>
          </a:stretch>
        </p:blipFill>
        <p:spPr>
          <a:xfrm>
            <a:off x="827211" y="2869442"/>
            <a:ext cx="3324621" cy="3430165"/>
          </a:xfrm>
          <a:prstGeom prst="rect">
            <a:avLst/>
          </a:prstGeom>
        </p:spPr>
      </p:pic>
      <p:sp>
        <p:nvSpPr>
          <p:cNvPr id="11" name="TextBox 10">
            <a:extLst>
              <a:ext uri="{FF2B5EF4-FFF2-40B4-BE49-F238E27FC236}">
                <a16:creationId xmlns:a16="http://schemas.microsoft.com/office/drawing/2014/main" id="{EF373B14-B5FF-734A-BD8B-38FBC77398E7}"/>
              </a:ext>
            </a:extLst>
          </p:cNvPr>
          <p:cNvSpPr txBox="1"/>
          <p:nvPr/>
        </p:nvSpPr>
        <p:spPr>
          <a:xfrm>
            <a:off x="3448102" y="1918435"/>
            <a:ext cx="2247795" cy="461665"/>
          </a:xfrm>
          <a:prstGeom prst="rect">
            <a:avLst/>
          </a:prstGeom>
          <a:noFill/>
        </p:spPr>
        <p:txBody>
          <a:bodyPr wrap="none" rtlCol="0">
            <a:spAutoFit/>
          </a:bodyPr>
          <a:lstStyle/>
          <a:p>
            <a:r>
              <a:rPr lang="it-IT" sz="2400" i="1" dirty="0" err="1"/>
              <a:t>Simplicial</a:t>
            </a:r>
            <a:r>
              <a:rPr lang="it-IT" sz="2400" i="1" dirty="0"/>
              <a:t> </a:t>
            </a:r>
            <a:r>
              <a:rPr lang="it-IT" sz="2400" i="1" dirty="0" err="1"/>
              <a:t>theory</a:t>
            </a:r>
            <a:endParaRPr lang="it-IT" sz="2400" i="1" dirty="0"/>
          </a:p>
        </p:txBody>
      </p:sp>
      <p:pic>
        <p:nvPicPr>
          <p:cNvPr id="12" name="Picture 11">
            <a:extLst>
              <a:ext uri="{FF2B5EF4-FFF2-40B4-BE49-F238E27FC236}">
                <a16:creationId xmlns:a16="http://schemas.microsoft.com/office/drawing/2014/main" id="{B6703E1D-9246-684D-9B25-535C4B12A534}"/>
              </a:ext>
            </a:extLst>
          </p:cNvPr>
          <p:cNvPicPr>
            <a:picLocks noChangeAspect="1"/>
          </p:cNvPicPr>
          <p:nvPr/>
        </p:nvPicPr>
        <p:blipFill>
          <a:blip r:embed="rId4"/>
          <a:stretch>
            <a:fillRect/>
          </a:stretch>
        </p:blipFill>
        <p:spPr>
          <a:xfrm>
            <a:off x="5705856" y="4245052"/>
            <a:ext cx="2462784" cy="306811"/>
          </a:xfrm>
          <a:prstGeom prst="rect">
            <a:avLst/>
          </a:prstGeom>
        </p:spPr>
      </p:pic>
      <p:sp>
        <p:nvSpPr>
          <p:cNvPr id="14" name="TextBox 5">
            <a:extLst>
              <a:ext uri="{FF2B5EF4-FFF2-40B4-BE49-F238E27FC236}">
                <a16:creationId xmlns:a16="http://schemas.microsoft.com/office/drawing/2014/main" id="{A932024D-AE3E-BD4A-933A-9A01E9604A37}"/>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spTree>
    <p:extLst>
      <p:ext uri="{BB962C8B-B14F-4D97-AF65-F5344CB8AC3E}">
        <p14:creationId xmlns:p14="http://schemas.microsoft.com/office/powerpoint/2010/main" val="34312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961032"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Examples: comparison of uncertainty relations</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14/27</a:t>
            </a:r>
          </a:p>
        </p:txBody>
      </p:sp>
      <p:sp>
        <p:nvSpPr>
          <p:cNvPr id="20" name="TextBox 5">
            <a:extLst>
              <a:ext uri="{FF2B5EF4-FFF2-40B4-BE49-F238E27FC236}">
                <a16:creationId xmlns:a16="http://schemas.microsoft.com/office/drawing/2014/main" id="{B685815E-B1C9-EB4A-BC3E-8482516C1A69}"/>
              </a:ext>
            </a:extLst>
          </p:cNvPr>
          <p:cNvSpPr txBox="1">
            <a:spLocks noChangeArrowheads="1"/>
          </p:cNvSpPr>
          <p:nvPr/>
        </p:nvSpPr>
        <p:spPr bwMode="auto">
          <a:xfrm>
            <a:off x="26988" y="115888"/>
            <a:ext cx="2959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Operational theories</a:t>
            </a:r>
          </a:p>
        </p:txBody>
      </p:sp>
      <p:pic>
        <p:nvPicPr>
          <p:cNvPr id="3" name="Picture 2">
            <a:extLst>
              <a:ext uri="{FF2B5EF4-FFF2-40B4-BE49-F238E27FC236}">
                <a16:creationId xmlns:a16="http://schemas.microsoft.com/office/drawing/2014/main" id="{B584FC98-38DE-CC4A-AE2B-91F462548021}"/>
              </a:ext>
            </a:extLst>
          </p:cNvPr>
          <p:cNvPicPr>
            <a:picLocks noChangeAspect="1"/>
          </p:cNvPicPr>
          <p:nvPr/>
        </p:nvPicPr>
        <p:blipFill>
          <a:blip r:embed="rId3"/>
          <a:stretch>
            <a:fillRect/>
          </a:stretch>
        </p:blipFill>
        <p:spPr>
          <a:xfrm>
            <a:off x="721682" y="2163202"/>
            <a:ext cx="3581423" cy="3570231"/>
          </a:xfrm>
          <a:prstGeom prst="rect">
            <a:avLst/>
          </a:prstGeom>
        </p:spPr>
      </p:pic>
      <p:sp>
        <p:nvSpPr>
          <p:cNvPr id="9" name="Rectangle 8">
            <a:extLst>
              <a:ext uri="{FF2B5EF4-FFF2-40B4-BE49-F238E27FC236}">
                <a16:creationId xmlns:a16="http://schemas.microsoft.com/office/drawing/2014/main" id="{6ECA2449-CD89-1948-874C-237A035572A7}"/>
              </a:ext>
            </a:extLst>
          </p:cNvPr>
          <p:cNvSpPr/>
          <p:nvPr/>
        </p:nvSpPr>
        <p:spPr>
          <a:xfrm>
            <a:off x="721682" y="5358831"/>
            <a:ext cx="510996" cy="38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9">
            <a:extLst>
              <a:ext uri="{FF2B5EF4-FFF2-40B4-BE49-F238E27FC236}">
                <a16:creationId xmlns:a16="http://schemas.microsoft.com/office/drawing/2014/main" id="{E119FD4A-6E43-B54A-8827-509D77A91183}"/>
              </a:ext>
            </a:extLst>
          </p:cNvPr>
          <p:cNvPicPr>
            <a:picLocks noChangeAspect="1"/>
          </p:cNvPicPr>
          <p:nvPr/>
        </p:nvPicPr>
        <p:blipFill>
          <a:blip r:embed="rId4"/>
          <a:stretch>
            <a:fillRect/>
          </a:stretch>
        </p:blipFill>
        <p:spPr>
          <a:xfrm>
            <a:off x="5061302" y="3417037"/>
            <a:ext cx="3773989" cy="1074753"/>
          </a:xfrm>
          <a:prstGeom prst="rect">
            <a:avLst/>
          </a:prstGeom>
        </p:spPr>
      </p:pic>
      <p:sp>
        <p:nvSpPr>
          <p:cNvPr id="14" name="TextBox 13">
            <a:extLst>
              <a:ext uri="{FF2B5EF4-FFF2-40B4-BE49-F238E27FC236}">
                <a16:creationId xmlns:a16="http://schemas.microsoft.com/office/drawing/2014/main" id="{B75D6178-AA8A-D748-8DDE-5BB15679C54C}"/>
              </a:ext>
            </a:extLst>
          </p:cNvPr>
          <p:cNvSpPr txBox="1"/>
          <p:nvPr/>
        </p:nvSpPr>
        <p:spPr>
          <a:xfrm>
            <a:off x="4951574" y="2847533"/>
            <a:ext cx="864019" cy="369332"/>
          </a:xfrm>
          <a:prstGeom prst="rect">
            <a:avLst/>
          </a:prstGeom>
          <a:noFill/>
        </p:spPr>
        <p:txBody>
          <a:bodyPr wrap="none" rtlCol="0">
            <a:spAutoFit/>
          </a:bodyPr>
          <a:lstStyle/>
          <a:p>
            <a:r>
              <a:rPr lang="it-IT" dirty="0"/>
              <a:t>Legend</a:t>
            </a:r>
          </a:p>
        </p:txBody>
      </p:sp>
    </p:spTree>
    <p:extLst>
      <p:ext uri="{BB962C8B-B14F-4D97-AF65-F5344CB8AC3E}">
        <p14:creationId xmlns:p14="http://schemas.microsoft.com/office/powerpoint/2010/main" val="30810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DE9A-CFA9-A14C-954D-3DD6F8AEAE29}"/>
              </a:ext>
            </a:extLst>
          </p:cNvPr>
          <p:cNvSpPr>
            <a:spLocks noGrp="1"/>
          </p:cNvSpPr>
          <p:nvPr>
            <p:ph type="title"/>
          </p:nvPr>
        </p:nvSpPr>
        <p:spPr>
          <a:xfrm>
            <a:off x="290667" y="437076"/>
            <a:ext cx="8492807" cy="3673475"/>
          </a:xfrm>
        </p:spPr>
        <p:txBody>
          <a:bodyPr>
            <a:normAutofit/>
          </a:bodyPr>
          <a:lstStyle/>
          <a:p>
            <a:pPr algn="ctr">
              <a:defRPr/>
            </a:pPr>
            <a:r>
              <a:rPr lang="en-US" sz="5400" dirty="0"/>
              <a:t>What is </a:t>
            </a:r>
            <a:r>
              <a:rPr lang="en-US" sz="5400" i="1" dirty="0"/>
              <a:t>contextual</a:t>
            </a:r>
            <a:r>
              <a:rPr lang="en-US" sz="5400" dirty="0"/>
              <a:t> about uncertainty relations?</a:t>
            </a:r>
          </a:p>
        </p:txBody>
      </p:sp>
      <p:sp>
        <p:nvSpPr>
          <p:cNvPr id="15362" name="TextBox 3">
            <a:extLst>
              <a:ext uri="{FF2B5EF4-FFF2-40B4-BE49-F238E27FC236}">
                <a16:creationId xmlns:a16="http://schemas.microsoft.com/office/drawing/2014/main" id="{8CC7737A-92A2-864B-A211-C5405DEF146A}"/>
              </a:ext>
            </a:extLst>
          </p:cNvPr>
          <p:cNvSpPr txBox="1">
            <a:spLocks noChangeArrowheads="1"/>
          </p:cNvSpPr>
          <p:nvPr/>
        </p:nvSpPr>
        <p:spPr bwMode="auto">
          <a:xfrm>
            <a:off x="962285" y="4213533"/>
            <a:ext cx="714958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dirty="0"/>
              <a:t>Lorenzo Catani</a:t>
            </a:r>
          </a:p>
          <a:p>
            <a:pPr algn="ctr">
              <a:spcBef>
                <a:spcPct val="0"/>
              </a:spcBef>
              <a:buFontTx/>
              <a:buNone/>
            </a:pPr>
            <a:endParaRPr lang="en-US" altLang="en-US" sz="1800" dirty="0"/>
          </a:p>
          <a:p>
            <a:pPr algn="ctr">
              <a:spcBef>
                <a:spcPct val="0"/>
              </a:spcBef>
              <a:buFontTx/>
              <a:buNone/>
            </a:pPr>
            <a:r>
              <a:rPr lang="en-US" altLang="en-US" sz="1600" dirty="0">
                <a:solidFill>
                  <a:schemeClr val="tx1">
                    <a:lumMod val="75000"/>
                    <a:lumOff val="25000"/>
                  </a:schemeClr>
                </a:solidFill>
              </a:rPr>
              <a:t>Joint work with Matt </a:t>
            </a:r>
            <a:r>
              <a:rPr lang="en-US" altLang="en-US" sz="1600" dirty="0" err="1">
                <a:solidFill>
                  <a:schemeClr val="tx1">
                    <a:lumMod val="75000"/>
                    <a:lumOff val="25000"/>
                  </a:schemeClr>
                </a:solidFill>
              </a:rPr>
              <a:t>Leifer</a:t>
            </a:r>
            <a:r>
              <a:rPr lang="en-US" altLang="en-US" sz="1600" dirty="0">
                <a:solidFill>
                  <a:schemeClr val="tx1">
                    <a:lumMod val="75000"/>
                    <a:lumOff val="25000"/>
                  </a:schemeClr>
                </a:solidFill>
              </a:rPr>
              <a:t>, Giovanni Scala, David Schmid and Rob </a:t>
            </a:r>
            <a:r>
              <a:rPr lang="en-US" altLang="en-US" sz="1600" dirty="0" err="1">
                <a:solidFill>
                  <a:schemeClr val="tx1">
                    <a:lumMod val="75000"/>
                    <a:lumOff val="25000"/>
                  </a:schemeClr>
                </a:solidFill>
              </a:rPr>
              <a:t>Spekkens</a:t>
            </a:r>
            <a:endParaRPr lang="en-US" altLang="en-US" sz="1600" dirty="0">
              <a:solidFill>
                <a:schemeClr val="tx1">
                  <a:lumMod val="75000"/>
                  <a:lumOff val="25000"/>
                </a:schemeClr>
              </a:solidFill>
            </a:endParaRPr>
          </a:p>
        </p:txBody>
      </p:sp>
      <p:sp>
        <p:nvSpPr>
          <p:cNvPr id="12" name="Rectangle 11">
            <a:extLst>
              <a:ext uri="{FF2B5EF4-FFF2-40B4-BE49-F238E27FC236}">
                <a16:creationId xmlns:a16="http://schemas.microsoft.com/office/drawing/2014/main" id="{BF427D7A-5FDE-7948-B26C-C05D671041B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EEF8FB-0289-F744-9DA2-3FA3A50CFB5D}"/>
              </a:ext>
            </a:extLst>
          </p:cNvPr>
          <p:cNvSpPr txBox="1"/>
          <p:nvPr/>
        </p:nvSpPr>
        <p:spPr>
          <a:xfrm>
            <a:off x="3658929" y="5338989"/>
            <a:ext cx="1826141" cy="369332"/>
          </a:xfrm>
          <a:prstGeom prst="rect">
            <a:avLst/>
          </a:prstGeom>
          <a:noFill/>
        </p:spPr>
        <p:txBody>
          <a:bodyPr wrap="none" rtlCol="0">
            <a:spAutoFit/>
          </a:bodyPr>
          <a:lstStyle/>
          <a:p>
            <a:r>
              <a:rPr lang="en-US" u="sng" dirty="0">
                <a:solidFill>
                  <a:srgbClr val="0070C0"/>
                </a:solidFill>
                <a:hlinkClick r:id="rId3">
                  <a:extLst>
                    <a:ext uri="{A12FA001-AC4F-418D-AE19-62706E023703}">
                      <ahyp:hlinkClr xmlns:ahyp="http://schemas.microsoft.com/office/drawing/2018/hyperlinkcolor" val="tx"/>
                    </a:ext>
                  </a:extLst>
                </a:hlinkClick>
              </a:rPr>
              <a:t>arXiv:</a:t>
            </a:r>
            <a:r>
              <a:rPr lang="en-US" u="sng" dirty="0">
                <a:solidFill>
                  <a:srgbClr val="0070C0"/>
                </a:solidFill>
              </a:rPr>
              <a:t>2207.11779</a:t>
            </a:r>
          </a:p>
        </p:txBody>
      </p:sp>
      <p:sp>
        <p:nvSpPr>
          <p:cNvPr id="6" name="TextBox 5">
            <a:extLst>
              <a:ext uri="{FF2B5EF4-FFF2-40B4-BE49-F238E27FC236}">
                <a16:creationId xmlns:a16="http://schemas.microsoft.com/office/drawing/2014/main" id="{47A82BDB-E0D8-A24A-A5EA-8127FA994E81}"/>
              </a:ext>
            </a:extLst>
          </p:cNvPr>
          <p:cNvSpPr txBox="1"/>
          <p:nvPr/>
        </p:nvSpPr>
        <p:spPr>
          <a:xfrm>
            <a:off x="3131144" y="3558890"/>
            <a:ext cx="2823209" cy="461665"/>
          </a:xfrm>
          <a:prstGeom prst="rect">
            <a:avLst/>
          </a:prstGeom>
          <a:noFill/>
        </p:spPr>
        <p:txBody>
          <a:bodyPr wrap="none" rtlCol="0">
            <a:spAutoFit/>
          </a:bodyPr>
          <a:lstStyle/>
          <a:p>
            <a:r>
              <a:rPr lang="en-US" sz="2400" dirty="0" err="1">
                <a:solidFill>
                  <a:schemeClr val="bg1">
                    <a:lumMod val="50000"/>
                  </a:schemeClr>
                </a:solidFill>
              </a:rPr>
              <a:t>Gdańsk</a:t>
            </a:r>
            <a:r>
              <a:rPr lang="en-US" sz="2400" dirty="0">
                <a:solidFill>
                  <a:schemeClr val="bg1">
                    <a:lumMod val="50000"/>
                  </a:schemeClr>
                </a:solidFill>
              </a:rPr>
              <a:t> - 03/08/2022</a:t>
            </a:r>
          </a:p>
        </p:txBody>
      </p:sp>
      <p:pic>
        <p:nvPicPr>
          <p:cNvPr id="9" name="Picture 8">
            <a:extLst>
              <a:ext uri="{FF2B5EF4-FFF2-40B4-BE49-F238E27FC236}">
                <a16:creationId xmlns:a16="http://schemas.microsoft.com/office/drawing/2014/main" id="{A0886410-2570-3940-B40E-8E0DEA03CEB5}"/>
              </a:ext>
            </a:extLst>
          </p:cNvPr>
          <p:cNvPicPr>
            <a:picLocks noChangeAspect="1"/>
          </p:cNvPicPr>
          <p:nvPr/>
        </p:nvPicPr>
        <p:blipFill>
          <a:blip r:embed="rId4"/>
          <a:stretch>
            <a:fillRect/>
          </a:stretch>
        </p:blipFill>
        <p:spPr>
          <a:xfrm>
            <a:off x="5047488" y="6020627"/>
            <a:ext cx="1349187" cy="840478"/>
          </a:xfrm>
          <a:prstGeom prst="rect">
            <a:avLst/>
          </a:prstGeom>
        </p:spPr>
      </p:pic>
      <p:pic>
        <p:nvPicPr>
          <p:cNvPr id="11" name="Picture 10">
            <a:extLst>
              <a:ext uri="{FF2B5EF4-FFF2-40B4-BE49-F238E27FC236}">
                <a16:creationId xmlns:a16="http://schemas.microsoft.com/office/drawing/2014/main" id="{BC75115B-1641-CF48-853D-9DC850B6AF4B}"/>
              </a:ext>
            </a:extLst>
          </p:cNvPr>
          <p:cNvPicPr>
            <a:picLocks noChangeAspect="1"/>
          </p:cNvPicPr>
          <p:nvPr/>
        </p:nvPicPr>
        <p:blipFill>
          <a:blip r:embed="rId5"/>
          <a:stretch>
            <a:fillRect/>
          </a:stretch>
        </p:blipFill>
        <p:spPr>
          <a:xfrm>
            <a:off x="2883492" y="6020627"/>
            <a:ext cx="1129012" cy="630365"/>
          </a:xfrm>
          <a:prstGeom prst="rect">
            <a:avLst/>
          </a:prstGeom>
          <a:solidFill>
            <a:schemeClr val="bg1"/>
          </a:solidFill>
        </p:spPr>
      </p:pic>
    </p:spTree>
    <p:extLst>
      <p:ext uri="{BB962C8B-B14F-4D97-AF65-F5344CB8AC3E}">
        <p14:creationId xmlns:p14="http://schemas.microsoft.com/office/powerpoint/2010/main" val="220087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Operational theories</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t>Ontological models and Noncontextuality</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Main result</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Conclusion</a:t>
            </a:r>
          </a:p>
        </p:txBody>
      </p:sp>
    </p:spTree>
    <p:extLst>
      <p:ext uri="{BB962C8B-B14F-4D97-AF65-F5344CB8AC3E}">
        <p14:creationId xmlns:p14="http://schemas.microsoft.com/office/powerpoint/2010/main" val="23716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Ontological model of an operational theory</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15/27</a:t>
            </a:r>
          </a:p>
        </p:txBody>
      </p:sp>
      <p:sp>
        <p:nvSpPr>
          <p:cNvPr id="6" name="TextBox 5">
            <a:extLst>
              <a:ext uri="{FF2B5EF4-FFF2-40B4-BE49-F238E27FC236}">
                <a16:creationId xmlns:a16="http://schemas.microsoft.com/office/drawing/2014/main" id="{8C2E751D-16C1-3547-B4E4-F7DA9B0413F1}"/>
              </a:ext>
            </a:extLst>
          </p:cNvPr>
          <p:cNvSpPr txBox="1">
            <a:spLocks noChangeArrowheads="1"/>
          </p:cNvSpPr>
          <p:nvPr/>
        </p:nvSpPr>
        <p:spPr bwMode="auto">
          <a:xfrm>
            <a:off x="26988" y="115888"/>
            <a:ext cx="5767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Ontological models and Noncontextuality</a:t>
            </a:r>
          </a:p>
        </p:txBody>
      </p:sp>
      <p:sp>
        <p:nvSpPr>
          <p:cNvPr id="8" name="TextBox 7">
            <a:extLst>
              <a:ext uri="{FF2B5EF4-FFF2-40B4-BE49-F238E27FC236}">
                <a16:creationId xmlns:a16="http://schemas.microsoft.com/office/drawing/2014/main" id="{48D1B9DE-9905-194F-9C8C-4CC7A8F1650F}"/>
              </a:ext>
            </a:extLst>
          </p:cNvPr>
          <p:cNvSpPr txBox="1"/>
          <p:nvPr/>
        </p:nvSpPr>
        <p:spPr>
          <a:xfrm>
            <a:off x="280504" y="3057993"/>
            <a:ext cx="1468864" cy="400110"/>
          </a:xfrm>
          <a:prstGeom prst="rect">
            <a:avLst/>
          </a:prstGeom>
          <a:noFill/>
        </p:spPr>
        <p:txBody>
          <a:bodyPr wrap="none" rtlCol="0">
            <a:spAutoFit/>
          </a:bodyPr>
          <a:lstStyle/>
          <a:p>
            <a:r>
              <a:rPr lang="it-IT" sz="2000" dirty="0" err="1"/>
              <a:t>Preparation</a:t>
            </a:r>
            <a:r>
              <a:rPr lang="it-IT" sz="2000" dirty="0"/>
              <a:t> </a:t>
            </a:r>
          </a:p>
        </p:txBody>
      </p:sp>
      <p:sp>
        <p:nvSpPr>
          <p:cNvPr id="9" name="TextBox 8">
            <a:extLst>
              <a:ext uri="{FF2B5EF4-FFF2-40B4-BE49-F238E27FC236}">
                <a16:creationId xmlns:a16="http://schemas.microsoft.com/office/drawing/2014/main" id="{B8F55BD4-9A03-C049-8983-44405ACDC35B}"/>
              </a:ext>
            </a:extLst>
          </p:cNvPr>
          <p:cNvSpPr txBox="1"/>
          <p:nvPr/>
        </p:nvSpPr>
        <p:spPr>
          <a:xfrm>
            <a:off x="277313" y="4183600"/>
            <a:ext cx="3152017" cy="400110"/>
          </a:xfrm>
          <a:prstGeom prst="rect">
            <a:avLst/>
          </a:prstGeom>
          <a:noFill/>
        </p:spPr>
        <p:txBody>
          <a:bodyPr wrap="none" rtlCol="0">
            <a:spAutoFit/>
          </a:bodyPr>
          <a:lstStyle/>
          <a:p>
            <a:r>
              <a:rPr lang="it-IT" sz="2000" dirty="0" err="1"/>
              <a:t>Measurement</a:t>
            </a:r>
            <a:r>
              <a:rPr lang="it-IT" sz="2000" dirty="0"/>
              <a:t> and </a:t>
            </a:r>
            <a:r>
              <a:rPr lang="it-IT" sz="2000" dirty="0" err="1"/>
              <a:t>outcome</a:t>
            </a:r>
            <a:r>
              <a:rPr lang="it-IT" sz="2000" dirty="0"/>
              <a:t> </a:t>
            </a:r>
          </a:p>
        </p:txBody>
      </p:sp>
      <p:sp>
        <p:nvSpPr>
          <p:cNvPr id="10" name="TextBox 9">
            <a:extLst>
              <a:ext uri="{FF2B5EF4-FFF2-40B4-BE49-F238E27FC236}">
                <a16:creationId xmlns:a16="http://schemas.microsoft.com/office/drawing/2014/main" id="{80CBA751-3E16-7A4B-B09C-77A044B9887D}"/>
              </a:ext>
            </a:extLst>
          </p:cNvPr>
          <p:cNvSpPr txBox="1"/>
          <p:nvPr/>
        </p:nvSpPr>
        <p:spPr>
          <a:xfrm>
            <a:off x="277313" y="5342886"/>
            <a:ext cx="2142125" cy="400110"/>
          </a:xfrm>
          <a:prstGeom prst="rect">
            <a:avLst/>
          </a:prstGeom>
          <a:noFill/>
        </p:spPr>
        <p:txBody>
          <a:bodyPr wrap="none" rtlCol="0">
            <a:spAutoFit/>
          </a:bodyPr>
          <a:lstStyle/>
          <a:p>
            <a:r>
              <a:rPr lang="it-IT" sz="2000" dirty="0" err="1"/>
              <a:t>Predicted</a:t>
            </a:r>
            <a:r>
              <a:rPr lang="it-IT" sz="2000" dirty="0"/>
              <a:t> </a:t>
            </a:r>
            <a:r>
              <a:rPr lang="it-IT" sz="2000" dirty="0" err="1"/>
              <a:t>statistics</a:t>
            </a:r>
            <a:endParaRPr lang="it-IT" sz="2000" dirty="0"/>
          </a:p>
        </p:txBody>
      </p:sp>
      <p:pic>
        <p:nvPicPr>
          <p:cNvPr id="11" name="Picture 10">
            <a:extLst>
              <a:ext uri="{FF2B5EF4-FFF2-40B4-BE49-F238E27FC236}">
                <a16:creationId xmlns:a16="http://schemas.microsoft.com/office/drawing/2014/main" id="{F906234E-DCFF-E649-9BF4-1CCB4D728EBF}"/>
              </a:ext>
            </a:extLst>
          </p:cNvPr>
          <p:cNvPicPr>
            <a:picLocks noChangeAspect="1"/>
          </p:cNvPicPr>
          <p:nvPr/>
        </p:nvPicPr>
        <p:blipFill>
          <a:blip r:embed="rId3"/>
          <a:stretch>
            <a:fillRect/>
          </a:stretch>
        </p:blipFill>
        <p:spPr>
          <a:xfrm>
            <a:off x="1694824" y="3148198"/>
            <a:ext cx="219319" cy="203074"/>
          </a:xfrm>
          <a:prstGeom prst="rect">
            <a:avLst/>
          </a:prstGeom>
        </p:spPr>
      </p:pic>
      <p:pic>
        <p:nvPicPr>
          <p:cNvPr id="14" name="Picture 13">
            <a:extLst>
              <a:ext uri="{FF2B5EF4-FFF2-40B4-BE49-F238E27FC236}">
                <a16:creationId xmlns:a16="http://schemas.microsoft.com/office/drawing/2014/main" id="{9423D527-8589-FB42-AAF0-29CFD5905193}"/>
              </a:ext>
            </a:extLst>
          </p:cNvPr>
          <p:cNvPicPr>
            <a:picLocks noChangeAspect="1"/>
          </p:cNvPicPr>
          <p:nvPr/>
        </p:nvPicPr>
        <p:blipFill>
          <a:blip r:embed="rId4"/>
          <a:stretch>
            <a:fillRect/>
          </a:stretch>
        </p:blipFill>
        <p:spPr>
          <a:xfrm>
            <a:off x="3368370" y="4278462"/>
            <a:ext cx="656266" cy="262506"/>
          </a:xfrm>
          <a:prstGeom prst="rect">
            <a:avLst/>
          </a:prstGeom>
        </p:spPr>
      </p:pic>
      <p:cxnSp>
        <p:nvCxnSpPr>
          <p:cNvPr id="16" name="Straight Arrow Connector 15">
            <a:extLst>
              <a:ext uri="{FF2B5EF4-FFF2-40B4-BE49-F238E27FC236}">
                <a16:creationId xmlns:a16="http://schemas.microsoft.com/office/drawing/2014/main" id="{45B3C7C7-C677-2E4A-9CC5-C8D6C12420BF}"/>
              </a:ext>
            </a:extLst>
          </p:cNvPr>
          <p:cNvCxnSpPr/>
          <p:nvPr/>
        </p:nvCxnSpPr>
        <p:spPr>
          <a:xfrm>
            <a:off x="6579682" y="3264711"/>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467A9B-7234-134E-90D9-2F6192D8E5BD}"/>
              </a:ext>
            </a:extLst>
          </p:cNvPr>
          <p:cNvCxnSpPr/>
          <p:nvPr/>
        </p:nvCxnSpPr>
        <p:spPr>
          <a:xfrm>
            <a:off x="6579682" y="4423797"/>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A59EDF-1453-0143-AB82-E0AB31A4ADB1}"/>
              </a:ext>
            </a:extLst>
          </p:cNvPr>
          <p:cNvCxnSpPr/>
          <p:nvPr/>
        </p:nvCxnSpPr>
        <p:spPr>
          <a:xfrm>
            <a:off x="6604066" y="5548294"/>
            <a:ext cx="100989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AEE6F8-4805-F946-8EF2-B2A09350A5AE}"/>
              </a:ext>
            </a:extLst>
          </p:cNvPr>
          <p:cNvSpPr txBox="1"/>
          <p:nvPr/>
        </p:nvSpPr>
        <p:spPr>
          <a:xfrm>
            <a:off x="277313" y="1917851"/>
            <a:ext cx="8664698" cy="400110"/>
          </a:xfrm>
          <a:prstGeom prst="rect">
            <a:avLst/>
          </a:prstGeom>
          <a:noFill/>
        </p:spPr>
        <p:txBody>
          <a:bodyPr wrap="square" rtlCol="0">
            <a:spAutoFit/>
          </a:bodyPr>
          <a:lstStyle/>
          <a:p>
            <a:r>
              <a:rPr lang="it-IT" sz="2000" dirty="0" err="1"/>
              <a:t>Each</a:t>
            </a:r>
            <a:r>
              <a:rPr lang="it-IT" sz="2000" dirty="0"/>
              <a:t> </a:t>
            </a:r>
            <a:r>
              <a:rPr lang="it-IT" sz="2000" dirty="0" err="1"/>
              <a:t>system</a:t>
            </a:r>
            <a:r>
              <a:rPr lang="it-IT" sz="2000" dirty="0"/>
              <a:t>                </a:t>
            </a:r>
            <a:r>
              <a:rPr lang="it-IT" sz="2000" dirty="0" err="1"/>
              <a:t>ontic</a:t>
            </a:r>
            <a:r>
              <a:rPr lang="it-IT" sz="2000" dirty="0"/>
              <a:t> state </a:t>
            </a:r>
            <a:r>
              <a:rPr lang="it-IT" sz="2000" dirty="0" err="1"/>
              <a:t>space</a:t>
            </a:r>
            <a:r>
              <a:rPr lang="it-IT" sz="2000" dirty="0"/>
              <a:t>      </a:t>
            </a:r>
            <a:r>
              <a:rPr lang="it-IT" sz="2000" dirty="0" err="1"/>
              <a:t>describing</a:t>
            </a:r>
            <a:r>
              <a:rPr lang="it-IT" sz="2000" dirty="0"/>
              <a:t> </a:t>
            </a:r>
            <a:r>
              <a:rPr lang="it-IT" sz="2000" dirty="0" err="1"/>
              <a:t>possible</a:t>
            </a:r>
            <a:r>
              <a:rPr lang="it-IT" sz="2000" dirty="0"/>
              <a:t> </a:t>
            </a:r>
            <a:r>
              <a:rPr lang="it-IT" sz="2000" dirty="0" err="1"/>
              <a:t>ontic</a:t>
            </a:r>
            <a:r>
              <a:rPr lang="it-IT" sz="2000" dirty="0"/>
              <a:t> </a:t>
            </a:r>
            <a:r>
              <a:rPr lang="it-IT" sz="2000" dirty="0" err="1"/>
              <a:t>states</a:t>
            </a:r>
            <a:r>
              <a:rPr lang="it-IT" sz="2000" dirty="0"/>
              <a:t>              . </a:t>
            </a:r>
          </a:p>
        </p:txBody>
      </p:sp>
      <p:pic>
        <p:nvPicPr>
          <p:cNvPr id="23" name="Picture 3">
            <a:extLst>
              <a:ext uri="{FF2B5EF4-FFF2-40B4-BE49-F238E27FC236}">
                <a16:creationId xmlns:a16="http://schemas.microsoft.com/office/drawing/2014/main" id="{6CE4B1E4-3D44-B144-8373-832B5A335593}"/>
              </a:ext>
            </a:extLst>
          </p:cNvPr>
          <p:cNvPicPr>
            <a:picLocks noChangeAspect="1"/>
          </p:cNvPicPr>
          <p:nvPr/>
        </p:nvPicPr>
        <p:blipFill rotWithShape="1">
          <a:blip r:embed="rId5">
            <a:extLst>
              <a:ext uri="{28A0092B-C50C-407E-A947-70E740481C1C}">
                <a14:useLocalDpi xmlns:a14="http://schemas.microsoft.com/office/drawing/2010/main" val="0"/>
              </a:ext>
            </a:extLst>
          </a:blip>
          <a:srcRect l="63929" t="-4846"/>
          <a:stretch/>
        </p:blipFill>
        <p:spPr bwMode="auto">
          <a:xfrm>
            <a:off x="4291584" y="2001551"/>
            <a:ext cx="237070" cy="22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a:extLst>
              <a:ext uri="{FF2B5EF4-FFF2-40B4-BE49-F238E27FC236}">
                <a16:creationId xmlns:a16="http://schemas.microsoft.com/office/drawing/2014/main" id="{FCCBF736-61AB-2847-8C6F-2F745FE39542}"/>
              </a:ext>
            </a:extLst>
          </p:cNvPr>
          <p:cNvPicPr>
            <a:picLocks noChangeAspect="1"/>
          </p:cNvPicPr>
          <p:nvPr/>
        </p:nvPicPr>
        <p:blipFill rotWithShape="1">
          <a:blip r:embed="rId5">
            <a:extLst>
              <a:ext uri="{28A0092B-C50C-407E-A947-70E740481C1C}">
                <a14:useLocalDpi xmlns:a14="http://schemas.microsoft.com/office/drawing/2010/main" val="0"/>
              </a:ext>
            </a:extLst>
          </a:blip>
          <a:srcRect l="1" t="2" r="789" b="-5619"/>
          <a:stretch/>
        </p:blipFill>
        <p:spPr bwMode="auto">
          <a:xfrm>
            <a:off x="7902000" y="2011110"/>
            <a:ext cx="652038" cy="22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E2145F-1C92-9E4F-9A05-42A8440F6303}"/>
              </a:ext>
            </a:extLst>
          </p:cNvPr>
          <p:cNvPicPr>
            <a:picLocks noChangeAspect="1"/>
          </p:cNvPicPr>
          <p:nvPr/>
        </p:nvPicPr>
        <p:blipFill>
          <a:blip r:embed="rId6"/>
          <a:stretch>
            <a:fillRect/>
          </a:stretch>
        </p:blipFill>
        <p:spPr>
          <a:xfrm>
            <a:off x="2905972" y="3119136"/>
            <a:ext cx="840885" cy="290449"/>
          </a:xfrm>
          <a:prstGeom prst="rect">
            <a:avLst/>
          </a:prstGeom>
        </p:spPr>
      </p:pic>
      <p:pic>
        <p:nvPicPr>
          <p:cNvPr id="3" name="Picture 2">
            <a:extLst>
              <a:ext uri="{FF2B5EF4-FFF2-40B4-BE49-F238E27FC236}">
                <a16:creationId xmlns:a16="http://schemas.microsoft.com/office/drawing/2014/main" id="{01ABC397-52DD-454A-ABB9-A9DA22212DBC}"/>
              </a:ext>
            </a:extLst>
          </p:cNvPr>
          <p:cNvPicPr>
            <a:picLocks noChangeAspect="1"/>
          </p:cNvPicPr>
          <p:nvPr/>
        </p:nvPicPr>
        <p:blipFill>
          <a:blip r:embed="rId7"/>
          <a:stretch>
            <a:fillRect/>
          </a:stretch>
        </p:blipFill>
        <p:spPr>
          <a:xfrm>
            <a:off x="8239801" y="3143520"/>
            <a:ext cx="367717" cy="297676"/>
          </a:xfrm>
          <a:prstGeom prst="rect">
            <a:avLst/>
          </a:prstGeom>
        </p:spPr>
      </p:pic>
      <p:pic>
        <p:nvPicPr>
          <p:cNvPr id="4" name="Picture 3">
            <a:extLst>
              <a:ext uri="{FF2B5EF4-FFF2-40B4-BE49-F238E27FC236}">
                <a16:creationId xmlns:a16="http://schemas.microsoft.com/office/drawing/2014/main" id="{4C61A3BC-9CB7-7D48-B674-FA7CE46A10E2}"/>
              </a:ext>
            </a:extLst>
          </p:cNvPr>
          <p:cNvPicPr>
            <a:picLocks noChangeAspect="1"/>
          </p:cNvPicPr>
          <p:nvPr/>
        </p:nvPicPr>
        <p:blipFill>
          <a:blip r:embed="rId8"/>
          <a:stretch>
            <a:fillRect/>
          </a:stretch>
        </p:blipFill>
        <p:spPr>
          <a:xfrm>
            <a:off x="8161819" y="4221852"/>
            <a:ext cx="555255" cy="400110"/>
          </a:xfrm>
          <a:prstGeom prst="rect">
            <a:avLst/>
          </a:prstGeom>
        </p:spPr>
      </p:pic>
      <p:pic>
        <p:nvPicPr>
          <p:cNvPr id="26" name="Picture 25">
            <a:extLst>
              <a:ext uri="{FF2B5EF4-FFF2-40B4-BE49-F238E27FC236}">
                <a16:creationId xmlns:a16="http://schemas.microsoft.com/office/drawing/2014/main" id="{7F60C8E6-C320-3340-AAB9-255A28988397}"/>
              </a:ext>
            </a:extLst>
          </p:cNvPr>
          <p:cNvPicPr>
            <a:picLocks noChangeAspect="1"/>
          </p:cNvPicPr>
          <p:nvPr/>
        </p:nvPicPr>
        <p:blipFill rotWithShape="1">
          <a:blip r:embed="rId9"/>
          <a:srcRect l="70870" t="-575"/>
          <a:stretch/>
        </p:blipFill>
        <p:spPr>
          <a:xfrm>
            <a:off x="7889808" y="5388601"/>
            <a:ext cx="1052203" cy="582688"/>
          </a:xfrm>
          <a:prstGeom prst="rect">
            <a:avLst/>
          </a:prstGeom>
        </p:spPr>
      </p:pic>
      <p:pic>
        <p:nvPicPr>
          <p:cNvPr id="28" name="Picture 27">
            <a:extLst>
              <a:ext uri="{FF2B5EF4-FFF2-40B4-BE49-F238E27FC236}">
                <a16:creationId xmlns:a16="http://schemas.microsoft.com/office/drawing/2014/main" id="{4D0C560D-2C7E-CB46-B9E2-670EF6091942}"/>
              </a:ext>
            </a:extLst>
          </p:cNvPr>
          <p:cNvPicPr>
            <a:picLocks noChangeAspect="1"/>
          </p:cNvPicPr>
          <p:nvPr/>
        </p:nvPicPr>
        <p:blipFill>
          <a:blip r:embed="rId10"/>
          <a:stretch>
            <a:fillRect/>
          </a:stretch>
        </p:blipFill>
        <p:spPr>
          <a:xfrm>
            <a:off x="2487168" y="5376409"/>
            <a:ext cx="3687382" cy="566201"/>
          </a:xfrm>
          <a:prstGeom prst="rect">
            <a:avLst/>
          </a:prstGeom>
        </p:spPr>
      </p:pic>
      <p:cxnSp>
        <p:nvCxnSpPr>
          <p:cNvPr id="30" name="Straight Arrow Connector 29">
            <a:extLst>
              <a:ext uri="{FF2B5EF4-FFF2-40B4-BE49-F238E27FC236}">
                <a16:creationId xmlns:a16="http://schemas.microsoft.com/office/drawing/2014/main" id="{5F123680-1ECC-8B44-BEAE-C4ABF9E65D27}"/>
              </a:ext>
            </a:extLst>
          </p:cNvPr>
          <p:cNvCxnSpPr/>
          <p:nvPr/>
        </p:nvCxnSpPr>
        <p:spPr>
          <a:xfrm>
            <a:off x="2072640" y="3264711"/>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C694D7-DD6E-5846-B1BB-28D6D1DDEBDF}"/>
              </a:ext>
            </a:extLst>
          </p:cNvPr>
          <p:cNvCxnSpPr/>
          <p:nvPr/>
        </p:nvCxnSpPr>
        <p:spPr>
          <a:xfrm>
            <a:off x="4170940" y="4403733"/>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573A852-1116-FA4E-A5FA-50F647FF23F1}"/>
              </a:ext>
            </a:extLst>
          </p:cNvPr>
          <p:cNvCxnSpPr/>
          <p:nvPr/>
        </p:nvCxnSpPr>
        <p:spPr>
          <a:xfrm>
            <a:off x="1725168" y="2149143"/>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68E61B-7B56-6846-8D13-9CC65C8BEEE0}"/>
              </a:ext>
            </a:extLst>
          </p:cNvPr>
          <p:cNvPicPr>
            <a:picLocks noChangeAspect="1"/>
          </p:cNvPicPr>
          <p:nvPr/>
        </p:nvPicPr>
        <p:blipFill>
          <a:blip r:embed="rId11"/>
          <a:stretch>
            <a:fillRect/>
          </a:stretch>
        </p:blipFill>
        <p:spPr>
          <a:xfrm>
            <a:off x="4987804" y="4253740"/>
            <a:ext cx="1167509" cy="299985"/>
          </a:xfrm>
          <a:prstGeom prst="rect">
            <a:avLst/>
          </a:prstGeom>
        </p:spPr>
      </p:pic>
    </p:spTree>
    <p:extLst>
      <p:ext uri="{BB962C8B-B14F-4D97-AF65-F5344CB8AC3E}">
        <p14:creationId xmlns:p14="http://schemas.microsoft.com/office/powerpoint/2010/main" val="275142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Preparation noncontextuality</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16/27</a:t>
            </a:r>
          </a:p>
        </p:txBody>
      </p:sp>
      <p:sp>
        <p:nvSpPr>
          <p:cNvPr id="8" name="TextBox 7">
            <a:extLst>
              <a:ext uri="{FF2B5EF4-FFF2-40B4-BE49-F238E27FC236}">
                <a16:creationId xmlns:a16="http://schemas.microsoft.com/office/drawing/2014/main" id="{688C7596-4A82-1E46-898E-6D13A703130D}"/>
              </a:ext>
            </a:extLst>
          </p:cNvPr>
          <p:cNvSpPr txBox="1">
            <a:spLocks noChangeArrowheads="1"/>
          </p:cNvSpPr>
          <p:nvPr/>
        </p:nvSpPr>
        <p:spPr bwMode="auto">
          <a:xfrm>
            <a:off x="26988" y="115888"/>
            <a:ext cx="5767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Ontological models and Noncontextuality</a:t>
            </a:r>
          </a:p>
        </p:txBody>
      </p:sp>
      <p:sp>
        <p:nvSpPr>
          <p:cNvPr id="2" name="TextBox 1">
            <a:extLst>
              <a:ext uri="{FF2B5EF4-FFF2-40B4-BE49-F238E27FC236}">
                <a16:creationId xmlns:a16="http://schemas.microsoft.com/office/drawing/2014/main" id="{70E94117-4084-E14B-9472-CD92CC1C832E}"/>
              </a:ext>
            </a:extLst>
          </p:cNvPr>
          <p:cNvSpPr txBox="1"/>
          <p:nvPr/>
        </p:nvSpPr>
        <p:spPr>
          <a:xfrm>
            <a:off x="390144" y="1853184"/>
            <a:ext cx="7089185" cy="3477875"/>
          </a:xfrm>
          <a:prstGeom prst="rect">
            <a:avLst/>
          </a:prstGeom>
          <a:noFill/>
        </p:spPr>
        <p:txBody>
          <a:bodyPr wrap="none" rtlCol="0">
            <a:spAutoFit/>
          </a:bodyPr>
          <a:lstStyle/>
          <a:p>
            <a:pPr marL="342900" indent="-342900">
              <a:buFont typeface="Arial" panose="020B0604020202020204" pitchFamily="34" charset="0"/>
              <a:buChar char="•"/>
            </a:pPr>
            <a:r>
              <a:rPr lang="it-IT" sz="2000" dirty="0" err="1"/>
              <a:t>Two</a:t>
            </a:r>
            <a:r>
              <a:rPr lang="it-IT" sz="2000" dirty="0"/>
              <a:t> </a:t>
            </a:r>
            <a:r>
              <a:rPr lang="it-IT" sz="2000" dirty="0" err="1"/>
              <a:t>preparations</a:t>
            </a:r>
            <a:r>
              <a:rPr lang="it-IT" sz="2000" dirty="0"/>
              <a:t>           are </a:t>
            </a:r>
            <a:r>
              <a:rPr lang="it-IT" sz="2000" i="1" dirty="0" err="1"/>
              <a:t>operationally</a:t>
            </a:r>
            <a:r>
              <a:rPr lang="it-IT" sz="2000" i="1" dirty="0"/>
              <a:t> </a:t>
            </a:r>
            <a:r>
              <a:rPr lang="it-IT" sz="2000" i="1" dirty="0" err="1"/>
              <a:t>equivalent</a:t>
            </a:r>
            <a:r>
              <a:rPr lang="it-IT" sz="2000" dirty="0"/>
              <a:t>,               , </a:t>
            </a:r>
            <a:r>
              <a:rPr lang="it-IT" sz="2000" dirty="0" err="1"/>
              <a:t>if</a:t>
            </a: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In a </a:t>
            </a:r>
            <a:r>
              <a:rPr lang="it-IT" sz="2000" dirty="0" err="1"/>
              <a:t>preparation</a:t>
            </a:r>
            <a:r>
              <a:rPr lang="it-IT" sz="2000" dirty="0"/>
              <a:t> </a:t>
            </a:r>
            <a:r>
              <a:rPr lang="it-IT" sz="2000" dirty="0" err="1"/>
              <a:t>noncontextual</a:t>
            </a:r>
            <a:r>
              <a:rPr lang="it-IT" sz="2000" dirty="0"/>
              <a:t> </a:t>
            </a:r>
            <a:r>
              <a:rPr lang="it-IT" sz="2000" dirty="0" err="1"/>
              <a:t>ontological</a:t>
            </a:r>
            <a:r>
              <a:rPr lang="it-IT" sz="2000" dirty="0"/>
              <a:t> model,</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In </a:t>
            </a:r>
            <a:r>
              <a:rPr lang="it-IT" sz="2000" dirty="0" err="1"/>
              <a:t>particular</a:t>
            </a:r>
            <a:r>
              <a:rPr lang="it-IT" sz="2000" dirty="0"/>
              <a:t>, </a:t>
            </a:r>
          </a:p>
        </p:txBody>
      </p:sp>
      <p:pic>
        <p:nvPicPr>
          <p:cNvPr id="3" name="Picture 2">
            <a:extLst>
              <a:ext uri="{FF2B5EF4-FFF2-40B4-BE49-F238E27FC236}">
                <a16:creationId xmlns:a16="http://schemas.microsoft.com/office/drawing/2014/main" id="{22F3FAF3-3FE1-934A-B1DD-4FC229908ADB}"/>
              </a:ext>
            </a:extLst>
          </p:cNvPr>
          <p:cNvPicPr>
            <a:picLocks noChangeAspect="1"/>
          </p:cNvPicPr>
          <p:nvPr/>
        </p:nvPicPr>
        <p:blipFill rotWithShape="1">
          <a:blip r:embed="rId3"/>
          <a:srcRect r="80395" b="-1243"/>
          <a:stretch/>
        </p:blipFill>
        <p:spPr>
          <a:xfrm>
            <a:off x="6273788" y="1959691"/>
            <a:ext cx="884592" cy="264925"/>
          </a:xfrm>
          <a:prstGeom prst="rect">
            <a:avLst/>
          </a:prstGeom>
        </p:spPr>
      </p:pic>
      <p:pic>
        <p:nvPicPr>
          <p:cNvPr id="10" name="Picture 9">
            <a:extLst>
              <a:ext uri="{FF2B5EF4-FFF2-40B4-BE49-F238E27FC236}">
                <a16:creationId xmlns:a16="http://schemas.microsoft.com/office/drawing/2014/main" id="{4A31BE62-6826-F544-969F-D028D8696C13}"/>
              </a:ext>
            </a:extLst>
          </p:cNvPr>
          <p:cNvPicPr>
            <a:picLocks noChangeAspect="1"/>
          </p:cNvPicPr>
          <p:nvPr/>
        </p:nvPicPr>
        <p:blipFill rotWithShape="1">
          <a:blip r:embed="rId3"/>
          <a:srcRect l="27204" b="5243"/>
          <a:stretch/>
        </p:blipFill>
        <p:spPr>
          <a:xfrm>
            <a:off x="841248" y="2338717"/>
            <a:ext cx="3477022" cy="262476"/>
          </a:xfrm>
          <a:prstGeom prst="rect">
            <a:avLst/>
          </a:prstGeom>
        </p:spPr>
      </p:pic>
      <p:pic>
        <p:nvPicPr>
          <p:cNvPr id="4" name="Picture 3">
            <a:extLst>
              <a:ext uri="{FF2B5EF4-FFF2-40B4-BE49-F238E27FC236}">
                <a16:creationId xmlns:a16="http://schemas.microsoft.com/office/drawing/2014/main" id="{565D8C72-45E7-5441-BD6B-032432DC59C2}"/>
              </a:ext>
            </a:extLst>
          </p:cNvPr>
          <p:cNvPicPr>
            <a:picLocks noChangeAspect="1"/>
          </p:cNvPicPr>
          <p:nvPr/>
        </p:nvPicPr>
        <p:blipFill>
          <a:blip r:embed="rId4"/>
          <a:stretch>
            <a:fillRect/>
          </a:stretch>
        </p:blipFill>
        <p:spPr>
          <a:xfrm>
            <a:off x="2669487" y="1938607"/>
            <a:ext cx="537009" cy="264924"/>
          </a:xfrm>
          <a:prstGeom prst="rect">
            <a:avLst/>
          </a:prstGeom>
        </p:spPr>
      </p:pic>
      <p:pic>
        <p:nvPicPr>
          <p:cNvPr id="9" name="Picture 8">
            <a:extLst>
              <a:ext uri="{FF2B5EF4-FFF2-40B4-BE49-F238E27FC236}">
                <a16:creationId xmlns:a16="http://schemas.microsoft.com/office/drawing/2014/main" id="{41D12E77-0B0F-1A40-A721-E5459C4559F9}"/>
              </a:ext>
            </a:extLst>
          </p:cNvPr>
          <p:cNvPicPr>
            <a:picLocks noChangeAspect="1"/>
          </p:cNvPicPr>
          <p:nvPr/>
        </p:nvPicPr>
        <p:blipFill>
          <a:blip r:embed="rId5"/>
          <a:stretch>
            <a:fillRect/>
          </a:stretch>
        </p:blipFill>
        <p:spPr>
          <a:xfrm>
            <a:off x="2557156" y="4229255"/>
            <a:ext cx="3716632" cy="294611"/>
          </a:xfrm>
          <a:prstGeom prst="rect">
            <a:avLst/>
          </a:prstGeom>
        </p:spPr>
      </p:pic>
      <p:pic>
        <p:nvPicPr>
          <p:cNvPr id="14" name="Picture 13">
            <a:extLst>
              <a:ext uri="{FF2B5EF4-FFF2-40B4-BE49-F238E27FC236}">
                <a16:creationId xmlns:a16="http://schemas.microsoft.com/office/drawing/2014/main" id="{D9550FBF-6832-D541-99AE-05130FE574B5}"/>
              </a:ext>
            </a:extLst>
          </p:cNvPr>
          <p:cNvPicPr>
            <a:picLocks noChangeAspect="1"/>
          </p:cNvPicPr>
          <p:nvPr/>
        </p:nvPicPr>
        <p:blipFill>
          <a:blip r:embed="rId6"/>
          <a:stretch>
            <a:fillRect/>
          </a:stretch>
        </p:blipFill>
        <p:spPr>
          <a:xfrm>
            <a:off x="1986211" y="5702480"/>
            <a:ext cx="5048573" cy="541863"/>
          </a:xfrm>
          <a:prstGeom prst="rect">
            <a:avLst/>
          </a:prstGeom>
        </p:spPr>
      </p:pic>
      <p:sp>
        <p:nvSpPr>
          <p:cNvPr id="15" name="Rectangle 18">
            <a:extLst>
              <a:ext uri="{FF2B5EF4-FFF2-40B4-BE49-F238E27FC236}">
                <a16:creationId xmlns:a16="http://schemas.microsoft.com/office/drawing/2014/main" id="{65CBC79F-77C1-5947-BCE8-EDC6E877CD75}"/>
              </a:ext>
            </a:extLst>
          </p:cNvPr>
          <p:cNvSpPr>
            <a:spLocks noChangeArrowheads="1"/>
          </p:cNvSpPr>
          <p:nvPr/>
        </p:nvSpPr>
        <p:spPr bwMode="auto">
          <a:xfrm>
            <a:off x="390144" y="6488980"/>
            <a:ext cx="52562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lumMod val="50000"/>
                  </a:schemeClr>
                </a:solidFill>
                <a:latin typeface="Proxima Nova"/>
              </a:rPr>
              <a:t>R.W. </a:t>
            </a:r>
            <a:r>
              <a:rPr lang="en-US" altLang="en-US" sz="1200" dirty="0" err="1">
                <a:solidFill>
                  <a:schemeClr val="bg1">
                    <a:lumMod val="50000"/>
                  </a:schemeClr>
                </a:solidFill>
                <a:latin typeface="Proxima Nova"/>
              </a:rPr>
              <a:t>Spekkens</a:t>
            </a:r>
            <a:r>
              <a:rPr lang="en-US" altLang="en-US" sz="1200" dirty="0">
                <a:solidFill>
                  <a:schemeClr val="bg1">
                    <a:lumMod val="50000"/>
                  </a:schemeClr>
                </a:solidFill>
                <a:latin typeface="Proxima Nova"/>
              </a:rPr>
              <a:t>, Phys. Rev. A </a:t>
            </a:r>
            <a:r>
              <a:rPr lang="en-US" altLang="en-US" sz="1200" b="1" dirty="0">
                <a:solidFill>
                  <a:schemeClr val="bg1">
                    <a:lumMod val="50000"/>
                  </a:schemeClr>
                </a:solidFill>
                <a:latin typeface="Proxima Nova"/>
              </a:rPr>
              <a:t>71</a:t>
            </a:r>
            <a:r>
              <a:rPr lang="en-US" altLang="en-US" sz="1200" dirty="0">
                <a:solidFill>
                  <a:schemeClr val="bg1">
                    <a:lumMod val="50000"/>
                  </a:schemeClr>
                </a:solidFill>
                <a:latin typeface="Proxima Nova"/>
              </a:rPr>
              <a:t>, 052108 (2005)</a:t>
            </a:r>
          </a:p>
        </p:txBody>
      </p:sp>
    </p:spTree>
    <p:extLst>
      <p:ext uri="{BB962C8B-B14F-4D97-AF65-F5344CB8AC3E}">
        <p14:creationId xmlns:p14="http://schemas.microsoft.com/office/powerpoint/2010/main" val="321966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Why is it a good notion of classicality?</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17/27</a:t>
            </a:r>
          </a:p>
        </p:txBody>
      </p:sp>
      <p:sp>
        <p:nvSpPr>
          <p:cNvPr id="2" name="TextBox 1">
            <a:extLst>
              <a:ext uri="{FF2B5EF4-FFF2-40B4-BE49-F238E27FC236}">
                <a16:creationId xmlns:a16="http://schemas.microsoft.com/office/drawing/2014/main" id="{A3EBC887-624B-2943-A50B-FF2530F897FC}"/>
              </a:ext>
            </a:extLst>
          </p:cNvPr>
          <p:cNvSpPr txBox="1"/>
          <p:nvPr/>
        </p:nvSpPr>
        <p:spPr>
          <a:xfrm>
            <a:off x="386295" y="1969254"/>
            <a:ext cx="8278368" cy="4401205"/>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Instance</a:t>
            </a:r>
            <a:r>
              <a:rPr lang="it-IT" sz="2000" dirty="0"/>
              <a:t> of </a:t>
            </a:r>
            <a:r>
              <a:rPr lang="it-IT" sz="2000" dirty="0" err="1"/>
              <a:t>Leibnizian</a:t>
            </a:r>
            <a:r>
              <a:rPr lang="it-IT" sz="2000" dirty="0"/>
              <a:t> </a:t>
            </a:r>
            <a:r>
              <a:rPr lang="it-IT" sz="2000" dirty="0" err="1"/>
              <a:t>methodological</a:t>
            </a:r>
            <a:r>
              <a:rPr lang="it-IT" sz="2000" dirty="0"/>
              <a:t> </a:t>
            </a:r>
            <a:r>
              <a:rPr lang="it-IT" sz="2000" dirty="0" err="1"/>
              <a:t>principle</a:t>
            </a:r>
            <a:r>
              <a:rPr lang="it-IT" sz="2000" dirty="0"/>
              <a:t> / no-fine </a:t>
            </a:r>
            <a:r>
              <a:rPr lang="it-IT" sz="2000" dirty="0" err="1"/>
              <a:t>tuning</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Connected</a:t>
            </a:r>
            <a:r>
              <a:rPr lang="it-IT" sz="2000" dirty="0"/>
              <a:t> to </a:t>
            </a:r>
            <a:r>
              <a:rPr lang="it-IT" sz="2000" dirty="0" err="1"/>
              <a:t>locality</a:t>
            </a:r>
            <a:r>
              <a:rPr lang="it-IT" sz="2000" dirty="0"/>
              <a:t> and </a:t>
            </a:r>
            <a:r>
              <a:rPr lang="it-IT" sz="2000" dirty="0" err="1"/>
              <a:t>Kochen-Specker</a:t>
            </a:r>
            <a:r>
              <a:rPr lang="it-IT" sz="2000" dirty="0"/>
              <a:t> </a:t>
            </a:r>
            <a:r>
              <a:rPr lang="it-IT" sz="2000" dirty="0" err="1"/>
              <a:t>noncontextuality</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Connected</a:t>
            </a:r>
            <a:r>
              <a:rPr lang="it-IT" sz="2000" dirty="0"/>
              <a:t> to </a:t>
            </a:r>
            <a:r>
              <a:rPr lang="it-IT" sz="2000" dirty="0" err="1"/>
              <a:t>positivity</a:t>
            </a:r>
            <a:r>
              <a:rPr lang="it-IT" sz="2000" dirty="0"/>
              <a:t> of </a:t>
            </a:r>
            <a:r>
              <a:rPr lang="it-IT" sz="2000" dirty="0" err="1"/>
              <a:t>quasiprobability</a:t>
            </a:r>
            <a:r>
              <a:rPr lang="it-IT" sz="2000" dirty="0"/>
              <a:t> </a:t>
            </a:r>
            <a:r>
              <a:rPr lang="it-IT" sz="2000" dirty="0" err="1"/>
              <a:t>representations</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Connected</a:t>
            </a:r>
            <a:r>
              <a:rPr lang="it-IT" sz="2000" dirty="0"/>
              <a:t> to simplex </a:t>
            </a:r>
            <a:r>
              <a:rPr lang="it-IT" sz="2000" dirty="0" err="1"/>
              <a:t>embeddability</a:t>
            </a:r>
            <a:r>
              <a:rPr lang="it-IT" sz="2000" dirty="0"/>
              <a:t> in </a:t>
            </a:r>
            <a:r>
              <a:rPr lang="it-IT" sz="2000" dirty="0" err="1"/>
              <a:t>GPTs</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Emerges</a:t>
            </a:r>
            <a:r>
              <a:rPr lang="it-IT" sz="2000" dirty="0"/>
              <a:t> in the </a:t>
            </a:r>
            <a:r>
              <a:rPr lang="it-IT" sz="2000" dirty="0" err="1"/>
              <a:t>presence</a:t>
            </a:r>
            <a:r>
              <a:rPr lang="it-IT" sz="2000" dirty="0"/>
              <a:t> of </a:t>
            </a:r>
            <a:r>
              <a:rPr lang="it-IT" sz="2000" dirty="0" err="1"/>
              <a:t>sufficient</a:t>
            </a:r>
            <a:r>
              <a:rPr lang="it-IT" sz="2000" dirty="0"/>
              <a:t> </a:t>
            </a:r>
            <a:r>
              <a:rPr lang="it-IT" sz="2000" dirty="0" err="1"/>
              <a:t>noise</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It</a:t>
            </a:r>
            <a:r>
              <a:rPr lang="it-IT" sz="2000" dirty="0"/>
              <a:t> </a:t>
            </a:r>
            <a:r>
              <a:rPr lang="it-IT" sz="2000" dirty="0" err="1"/>
              <a:t>is</a:t>
            </a:r>
            <a:r>
              <a:rPr lang="it-IT" sz="2000" dirty="0"/>
              <a:t> </a:t>
            </a:r>
            <a:r>
              <a:rPr lang="it-IT" sz="2000" dirty="0" err="1"/>
              <a:t>empirically</a:t>
            </a:r>
            <a:r>
              <a:rPr lang="it-IT" sz="2000" dirty="0"/>
              <a:t> </a:t>
            </a:r>
            <a:r>
              <a:rPr lang="it-IT" sz="2000" dirty="0" err="1"/>
              <a:t>testable</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err="1"/>
              <a:t>Its</a:t>
            </a:r>
            <a:r>
              <a:rPr lang="it-IT" sz="2000" dirty="0"/>
              <a:t> </a:t>
            </a:r>
            <a:r>
              <a:rPr lang="it-IT" sz="2000" dirty="0" err="1"/>
              <a:t>violation</a:t>
            </a:r>
            <a:r>
              <a:rPr lang="it-IT" sz="2000" dirty="0"/>
              <a:t> </a:t>
            </a:r>
            <a:r>
              <a:rPr lang="it-IT" sz="2000" dirty="0" err="1"/>
              <a:t>is</a:t>
            </a:r>
            <a:r>
              <a:rPr lang="it-IT" sz="2000" dirty="0"/>
              <a:t> </a:t>
            </a:r>
            <a:r>
              <a:rPr lang="it-IT" sz="2000" dirty="0" err="1"/>
              <a:t>connected</a:t>
            </a:r>
            <a:r>
              <a:rPr lang="it-IT" sz="2000" dirty="0"/>
              <a:t> to quantum </a:t>
            </a:r>
            <a:r>
              <a:rPr lang="it-IT" sz="2000" dirty="0" err="1"/>
              <a:t>computational</a:t>
            </a:r>
            <a:r>
              <a:rPr lang="it-IT" sz="2000" dirty="0"/>
              <a:t> </a:t>
            </a:r>
            <a:r>
              <a:rPr lang="it-IT" sz="2000" dirty="0" err="1"/>
              <a:t>advantages</a:t>
            </a:r>
            <a:r>
              <a:rPr lang="it-IT" sz="2000" dirty="0"/>
              <a:t>.</a:t>
            </a:r>
          </a:p>
          <a:p>
            <a:pPr marL="285750" indent="-285750">
              <a:buFont typeface="Arial" panose="020B0604020202020204" pitchFamily="34" charset="0"/>
              <a:buChar char="•"/>
            </a:pPr>
            <a:endParaRPr lang="it-IT" sz="2000" dirty="0"/>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57679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Ontological models and Noncontextuality</a:t>
            </a:r>
          </a:p>
        </p:txBody>
      </p:sp>
      <p:sp>
        <p:nvSpPr>
          <p:cNvPr id="3" name="TextBox 2">
            <a:extLst>
              <a:ext uri="{FF2B5EF4-FFF2-40B4-BE49-F238E27FC236}">
                <a16:creationId xmlns:a16="http://schemas.microsoft.com/office/drawing/2014/main" id="{426E806F-7622-B340-8DF7-F052ED2BA96D}"/>
              </a:ext>
            </a:extLst>
          </p:cNvPr>
          <p:cNvSpPr txBox="1"/>
          <p:nvPr/>
        </p:nvSpPr>
        <p:spPr>
          <a:xfrm>
            <a:off x="386295" y="6458639"/>
            <a:ext cx="6721071" cy="307777"/>
          </a:xfrm>
          <a:prstGeom prst="rect">
            <a:avLst/>
          </a:prstGeom>
          <a:noFill/>
        </p:spPr>
        <p:txBody>
          <a:bodyPr wrap="none" rtlCol="0">
            <a:spAutoFit/>
          </a:bodyPr>
          <a:lstStyle/>
          <a:p>
            <a:r>
              <a:rPr lang="it-IT" sz="1400" dirty="0">
                <a:solidFill>
                  <a:schemeClr val="bg1">
                    <a:lumMod val="50000"/>
                  </a:schemeClr>
                </a:solidFill>
              </a:rPr>
              <a:t>*</a:t>
            </a:r>
            <a:r>
              <a:rPr lang="it-IT" sz="1400" dirty="0" err="1">
                <a:solidFill>
                  <a:schemeClr val="bg1">
                    <a:lumMod val="50000"/>
                  </a:schemeClr>
                </a:solidFill>
              </a:rPr>
              <a:t>watch</a:t>
            </a:r>
            <a:r>
              <a:rPr lang="it-IT" sz="1400" dirty="0">
                <a:solidFill>
                  <a:schemeClr val="bg1">
                    <a:lumMod val="50000"/>
                  </a:schemeClr>
                </a:solidFill>
              </a:rPr>
              <a:t> David </a:t>
            </a:r>
            <a:r>
              <a:rPr lang="it-IT" sz="1400" dirty="0" err="1">
                <a:solidFill>
                  <a:schemeClr val="bg1">
                    <a:lumMod val="50000"/>
                  </a:schemeClr>
                </a:solidFill>
              </a:rPr>
              <a:t>Schmid’s</a:t>
            </a:r>
            <a:r>
              <a:rPr lang="it-IT" sz="1400" dirty="0">
                <a:solidFill>
                  <a:schemeClr val="bg1">
                    <a:lumMod val="50000"/>
                  </a:schemeClr>
                </a:solidFill>
              </a:rPr>
              <a:t> </a:t>
            </a:r>
            <a:r>
              <a:rPr lang="it-IT" sz="1400" dirty="0" err="1">
                <a:solidFill>
                  <a:schemeClr val="bg1">
                    <a:lumMod val="50000"/>
                  </a:schemeClr>
                </a:solidFill>
              </a:rPr>
              <a:t>lectures</a:t>
            </a:r>
            <a:r>
              <a:rPr lang="it-IT" sz="1400" dirty="0">
                <a:solidFill>
                  <a:schemeClr val="bg1">
                    <a:lumMod val="50000"/>
                  </a:schemeClr>
                </a:solidFill>
              </a:rPr>
              <a:t> </a:t>
            </a:r>
            <a:r>
              <a:rPr lang="it-IT" sz="1400" dirty="0" err="1">
                <a:solidFill>
                  <a:schemeClr val="bg1">
                    <a:lumMod val="50000"/>
                  </a:schemeClr>
                </a:solidFill>
              </a:rPr>
              <a:t>at</a:t>
            </a:r>
            <a:r>
              <a:rPr lang="it-IT" sz="1400" dirty="0">
                <a:solidFill>
                  <a:schemeClr val="bg1">
                    <a:lumMod val="50000"/>
                  </a:schemeClr>
                </a:solidFill>
              </a:rPr>
              <a:t> </a:t>
            </a:r>
            <a:r>
              <a:rPr lang="it-IT" sz="1400" dirty="0" err="1">
                <a:solidFill>
                  <a:schemeClr val="bg1">
                    <a:lumMod val="50000"/>
                  </a:schemeClr>
                </a:solidFill>
              </a:rPr>
              <a:t>Solstice</a:t>
            </a:r>
            <a:r>
              <a:rPr lang="it-IT" sz="1400" dirty="0">
                <a:solidFill>
                  <a:schemeClr val="bg1">
                    <a:lumMod val="50000"/>
                  </a:schemeClr>
                </a:solidFill>
              </a:rPr>
              <a:t> of </a:t>
            </a:r>
            <a:r>
              <a:rPr lang="it-IT" sz="1400" dirty="0" err="1">
                <a:solidFill>
                  <a:schemeClr val="bg1">
                    <a:lumMod val="50000"/>
                  </a:schemeClr>
                </a:solidFill>
              </a:rPr>
              <a:t>Foundations</a:t>
            </a:r>
            <a:r>
              <a:rPr lang="it-IT" sz="1400" dirty="0">
                <a:solidFill>
                  <a:schemeClr val="bg1">
                    <a:lumMod val="50000"/>
                  </a:schemeClr>
                </a:solidFill>
              </a:rPr>
              <a:t> or </a:t>
            </a:r>
            <a:r>
              <a:rPr lang="it-IT" sz="1400" dirty="0" err="1">
                <a:solidFill>
                  <a:schemeClr val="bg1">
                    <a:lumMod val="50000"/>
                  </a:schemeClr>
                </a:solidFill>
              </a:rPr>
              <a:t>see</a:t>
            </a:r>
            <a:r>
              <a:rPr lang="it-IT" sz="1400" dirty="0">
                <a:solidFill>
                  <a:schemeClr val="bg1">
                    <a:lumMod val="50000"/>
                  </a:schemeClr>
                </a:solidFill>
              </a:rPr>
              <a:t> </a:t>
            </a:r>
            <a:r>
              <a:rPr lang="it-IT" sz="1400" dirty="0" err="1">
                <a:solidFill>
                  <a:schemeClr val="bg1">
                    <a:lumMod val="50000"/>
                  </a:schemeClr>
                </a:solidFill>
              </a:rPr>
              <a:t>references</a:t>
            </a:r>
            <a:r>
              <a:rPr lang="it-IT" sz="1400" dirty="0">
                <a:solidFill>
                  <a:schemeClr val="bg1">
                    <a:lumMod val="50000"/>
                  </a:schemeClr>
                </a:solidFill>
              </a:rPr>
              <a:t> in </a:t>
            </a:r>
            <a:r>
              <a:rPr lang="it-IT" sz="1400" dirty="0" err="1">
                <a:solidFill>
                  <a:schemeClr val="bg1">
                    <a:lumMod val="50000"/>
                  </a:schemeClr>
                </a:solidFill>
              </a:rPr>
              <a:t>our</a:t>
            </a:r>
            <a:r>
              <a:rPr lang="it-IT" sz="1400" dirty="0">
                <a:solidFill>
                  <a:schemeClr val="bg1">
                    <a:lumMod val="50000"/>
                  </a:schemeClr>
                </a:solidFill>
              </a:rPr>
              <a:t> </a:t>
            </a:r>
            <a:r>
              <a:rPr lang="it-IT" sz="1400" dirty="0" err="1">
                <a:solidFill>
                  <a:schemeClr val="bg1">
                    <a:lumMod val="50000"/>
                  </a:schemeClr>
                </a:solidFill>
              </a:rPr>
              <a:t>article</a:t>
            </a:r>
            <a:r>
              <a:rPr lang="it-IT" sz="1400" dirty="0">
                <a:solidFill>
                  <a:schemeClr val="bg1">
                    <a:lumMod val="50000"/>
                  </a:schemeClr>
                </a:solidFill>
              </a:rPr>
              <a:t>.</a:t>
            </a:r>
          </a:p>
        </p:txBody>
      </p:sp>
    </p:spTree>
    <p:extLst>
      <p:ext uri="{BB962C8B-B14F-4D97-AF65-F5344CB8AC3E}">
        <p14:creationId xmlns:p14="http://schemas.microsoft.com/office/powerpoint/2010/main" val="399090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Operational theories</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Ontological models and Noncontextuality</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t>Main result</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Conclusion</a:t>
            </a:r>
          </a:p>
        </p:txBody>
      </p:sp>
    </p:spTree>
    <p:extLst>
      <p:ext uri="{BB962C8B-B14F-4D97-AF65-F5344CB8AC3E}">
        <p14:creationId xmlns:p14="http://schemas.microsoft.com/office/powerpoint/2010/main" val="4280825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How to link uncertainty relations and contextuality?</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18/27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4" name="TextBox 3">
            <a:extLst>
              <a:ext uri="{FF2B5EF4-FFF2-40B4-BE49-F238E27FC236}">
                <a16:creationId xmlns:a16="http://schemas.microsoft.com/office/drawing/2014/main" id="{E358839A-7768-B34B-9270-93BBFE355163}"/>
              </a:ext>
            </a:extLst>
          </p:cNvPr>
          <p:cNvSpPr txBox="1"/>
          <p:nvPr/>
        </p:nvSpPr>
        <p:spPr>
          <a:xfrm>
            <a:off x="365759" y="3206496"/>
            <a:ext cx="5815584" cy="400110"/>
          </a:xfrm>
          <a:prstGeom prst="rect">
            <a:avLst/>
          </a:prstGeom>
          <a:noFill/>
        </p:spPr>
        <p:txBody>
          <a:bodyPr wrap="square" rtlCol="0">
            <a:spAutoFit/>
          </a:bodyPr>
          <a:lstStyle/>
          <a:p>
            <a:r>
              <a:rPr lang="it-IT" sz="2000" dirty="0" err="1"/>
              <a:t>Uncertainty</a:t>
            </a:r>
            <a:r>
              <a:rPr lang="it-IT" sz="2000" dirty="0"/>
              <a:t> relations                  single state. </a:t>
            </a:r>
          </a:p>
        </p:txBody>
      </p:sp>
      <p:sp>
        <p:nvSpPr>
          <p:cNvPr id="9" name="TextBox 8">
            <a:extLst>
              <a:ext uri="{FF2B5EF4-FFF2-40B4-BE49-F238E27FC236}">
                <a16:creationId xmlns:a16="http://schemas.microsoft.com/office/drawing/2014/main" id="{F18CADED-EAB5-7F45-AC47-38A1EEF1B6C4}"/>
              </a:ext>
            </a:extLst>
          </p:cNvPr>
          <p:cNvSpPr txBox="1"/>
          <p:nvPr/>
        </p:nvSpPr>
        <p:spPr>
          <a:xfrm>
            <a:off x="365759" y="4555160"/>
            <a:ext cx="8327136" cy="400110"/>
          </a:xfrm>
          <a:prstGeom prst="rect">
            <a:avLst/>
          </a:prstGeom>
          <a:noFill/>
        </p:spPr>
        <p:txBody>
          <a:bodyPr wrap="square" rtlCol="0">
            <a:spAutoFit/>
          </a:bodyPr>
          <a:lstStyle/>
          <a:p>
            <a:r>
              <a:rPr lang="it-IT" sz="2000" dirty="0" err="1"/>
              <a:t>Contextuality</a:t>
            </a:r>
            <a:r>
              <a:rPr lang="it-IT" sz="2000" dirty="0"/>
              <a:t>                   </a:t>
            </a:r>
            <a:r>
              <a:rPr lang="it-IT" sz="2000" dirty="0" err="1"/>
              <a:t>requires</a:t>
            </a:r>
            <a:r>
              <a:rPr lang="it-IT" sz="2000" dirty="0"/>
              <a:t> </a:t>
            </a:r>
            <a:r>
              <a:rPr lang="it-IT" sz="2000" dirty="0" err="1"/>
              <a:t>operational</a:t>
            </a:r>
            <a:r>
              <a:rPr lang="it-IT" sz="2000" dirty="0"/>
              <a:t> </a:t>
            </a:r>
            <a:r>
              <a:rPr lang="it-IT" sz="2000" dirty="0" err="1"/>
              <a:t>equivalences</a:t>
            </a:r>
            <a:r>
              <a:rPr lang="it-IT" sz="2000" dirty="0"/>
              <a:t> (</a:t>
            </a:r>
            <a:r>
              <a:rPr lang="it-IT" sz="2000" dirty="0" err="1"/>
              <a:t>at</a:t>
            </a:r>
            <a:r>
              <a:rPr lang="it-IT" sz="2000" dirty="0"/>
              <a:t> </a:t>
            </a:r>
            <a:r>
              <a:rPr lang="it-IT" sz="2000" dirty="0" err="1"/>
              <a:t>least</a:t>
            </a:r>
            <a:r>
              <a:rPr lang="it-IT" sz="2000" dirty="0"/>
              <a:t> 4 </a:t>
            </a:r>
            <a:r>
              <a:rPr lang="it-IT" sz="2000" dirty="0" err="1"/>
              <a:t>states</a:t>
            </a:r>
            <a:r>
              <a:rPr lang="it-IT" sz="2000" dirty="0"/>
              <a:t>).</a:t>
            </a:r>
          </a:p>
        </p:txBody>
      </p:sp>
      <p:cxnSp>
        <p:nvCxnSpPr>
          <p:cNvPr id="10" name="Straight Arrow Connector 9">
            <a:extLst>
              <a:ext uri="{FF2B5EF4-FFF2-40B4-BE49-F238E27FC236}">
                <a16:creationId xmlns:a16="http://schemas.microsoft.com/office/drawing/2014/main" id="{2A2FF215-666D-E041-AF95-FFEC5027175B}"/>
              </a:ext>
            </a:extLst>
          </p:cNvPr>
          <p:cNvCxnSpPr/>
          <p:nvPr/>
        </p:nvCxnSpPr>
        <p:spPr>
          <a:xfrm>
            <a:off x="2804183" y="3423207"/>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0059BB-C04D-864B-A841-BA9FE343AA10}"/>
              </a:ext>
            </a:extLst>
          </p:cNvPr>
          <p:cNvCxnSpPr/>
          <p:nvPr/>
        </p:nvCxnSpPr>
        <p:spPr>
          <a:xfrm>
            <a:off x="2109239" y="4782615"/>
            <a:ext cx="670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F4EC95-B47A-AA47-AA6E-67A1F13F912E}"/>
              </a:ext>
            </a:extLst>
          </p:cNvPr>
          <p:cNvSpPr txBox="1"/>
          <p:nvPr/>
        </p:nvSpPr>
        <p:spPr>
          <a:xfrm>
            <a:off x="365760" y="2072640"/>
            <a:ext cx="1134349" cy="400110"/>
          </a:xfrm>
          <a:prstGeom prst="rect">
            <a:avLst/>
          </a:prstGeom>
          <a:noFill/>
        </p:spPr>
        <p:txBody>
          <a:bodyPr wrap="none" rtlCol="0">
            <a:spAutoFit/>
          </a:bodyPr>
          <a:lstStyle/>
          <a:p>
            <a:r>
              <a:rPr lang="it-IT" sz="2000" dirty="0" err="1"/>
              <a:t>Problem</a:t>
            </a:r>
            <a:r>
              <a:rPr lang="it-IT" sz="2000" dirty="0"/>
              <a:t>:</a:t>
            </a:r>
          </a:p>
        </p:txBody>
      </p:sp>
    </p:spTree>
    <p:extLst>
      <p:ext uri="{BB962C8B-B14F-4D97-AF65-F5344CB8AC3E}">
        <p14:creationId xmlns:p14="http://schemas.microsoft.com/office/powerpoint/2010/main" val="37321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How to link uncertainty relations and contextuality?</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19/27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14" name="TextBox 13">
            <a:extLst>
              <a:ext uri="{FF2B5EF4-FFF2-40B4-BE49-F238E27FC236}">
                <a16:creationId xmlns:a16="http://schemas.microsoft.com/office/drawing/2014/main" id="{45F4EC95-B47A-AA47-AA6E-67A1F13F912E}"/>
              </a:ext>
            </a:extLst>
          </p:cNvPr>
          <p:cNvSpPr txBox="1"/>
          <p:nvPr/>
        </p:nvSpPr>
        <p:spPr>
          <a:xfrm>
            <a:off x="365760" y="2072640"/>
            <a:ext cx="1116011" cy="400110"/>
          </a:xfrm>
          <a:prstGeom prst="rect">
            <a:avLst/>
          </a:prstGeom>
          <a:noFill/>
        </p:spPr>
        <p:txBody>
          <a:bodyPr wrap="none" rtlCol="0">
            <a:spAutoFit/>
          </a:bodyPr>
          <a:lstStyle/>
          <a:p>
            <a:r>
              <a:rPr lang="it-IT" sz="2000" dirty="0"/>
              <a:t>Solution:</a:t>
            </a:r>
          </a:p>
        </p:txBody>
      </p:sp>
      <p:sp>
        <p:nvSpPr>
          <p:cNvPr id="2" name="TextBox 1">
            <a:extLst>
              <a:ext uri="{FF2B5EF4-FFF2-40B4-BE49-F238E27FC236}">
                <a16:creationId xmlns:a16="http://schemas.microsoft.com/office/drawing/2014/main" id="{CFAC6368-A881-FD4F-9F1B-39C2C1B471DF}"/>
              </a:ext>
            </a:extLst>
          </p:cNvPr>
          <p:cNvSpPr txBox="1"/>
          <p:nvPr/>
        </p:nvSpPr>
        <p:spPr>
          <a:xfrm>
            <a:off x="327024" y="3141372"/>
            <a:ext cx="8400287" cy="707886"/>
          </a:xfrm>
          <a:prstGeom prst="rect">
            <a:avLst/>
          </a:prstGeom>
          <a:noFill/>
        </p:spPr>
        <p:txBody>
          <a:bodyPr wrap="square" rtlCol="0">
            <a:spAutoFit/>
          </a:bodyPr>
          <a:lstStyle/>
          <a:p>
            <a:r>
              <a:rPr lang="it-IT" sz="2000" dirty="0" err="1"/>
              <a:t>Consider</a:t>
            </a:r>
            <a:r>
              <a:rPr lang="it-IT" sz="2000" dirty="0"/>
              <a:t> </a:t>
            </a:r>
            <a:r>
              <a:rPr lang="it-IT" sz="2000" dirty="0" err="1"/>
              <a:t>uncertainty</a:t>
            </a:r>
            <a:r>
              <a:rPr lang="it-IT" sz="2000" dirty="0"/>
              <a:t> relations for a state </a:t>
            </a:r>
            <a:r>
              <a:rPr lang="it-IT" sz="2000" dirty="0" err="1"/>
              <a:t>that</a:t>
            </a:r>
            <a:r>
              <a:rPr lang="it-IT" sz="2000" dirty="0"/>
              <a:t> </a:t>
            </a:r>
            <a:r>
              <a:rPr lang="it-IT" sz="2000" dirty="0" err="1"/>
              <a:t>satisfies</a:t>
            </a:r>
            <a:r>
              <a:rPr lang="it-IT" sz="2000" dirty="0"/>
              <a:t> the </a:t>
            </a:r>
            <a:r>
              <a:rPr lang="it-IT" sz="2000" dirty="0" err="1"/>
              <a:t>condition</a:t>
            </a:r>
            <a:r>
              <a:rPr lang="it-IT" sz="2000" dirty="0"/>
              <a:t> of                                           </a:t>
            </a:r>
          </a:p>
          <a:p>
            <a:r>
              <a:rPr lang="it-IT" sz="2000" dirty="0"/>
              <a:t>                                      .</a:t>
            </a:r>
          </a:p>
        </p:txBody>
      </p:sp>
      <p:pic>
        <p:nvPicPr>
          <p:cNvPr id="3" name="Picture 2">
            <a:extLst>
              <a:ext uri="{FF2B5EF4-FFF2-40B4-BE49-F238E27FC236}">
                <a16:creationId xmlns:a16="http://schemas.microsoft.com/office/drawing/2014/main" id="{548EE3AB-50B1-C34B-AE73-1A169EAEE181}"/>
              </a:ext>
            </a:extLst>
          </p:cNvPr>
          <p:cNvPicPr>
            <a:picLocks noChangeAspect="1"/>
          </p:cNvPicPr>
          <p:nvPr/>
        </p:nvPicPr>
        <p:blipFill>
          <a:blip r:embed="rId3"/>
          <a:stretch>
            <a:fillRect/>
          </a:stretch>
        </p:blipFill>
        <p:spPr>
          <a:xfrm>
            <a:off x="388936" y="3517012"/>
            <a:ext cx="2185670" cy="269005"/>
          </a:xfrm>
          <a:prstGeom prst="rect">
            <a:avLst/>
          </a:prstGeom>
        </p:spPr>
      </p:pic>
    </p:spTree>
    <p:extLst>
      <p:ext uri="{BB962C8B-B14F-4D97-AF65-F5344CB8AC3E}">
        <p14:creationId xmlns:p14="http://schemas.microsoft.com/office/powerpoint/2010/main" val="235592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908520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condition</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20/27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2" name="TextBox 1">
            <a:extLst>
              <a:ext uri="{FF2B5EF4-FFF2-40B4-BE49-F238E27FC236}">
                <a16:creationId xmlns:a16="http://schemas.microsoft.com/office/drawing/2014/main" id="{CFAC6368-A881-FD4F-9F1B-39C2C1B471DF}"/>
              </a:ext>
            </a:extLst>
          </p:cNvPr>
          <p:cNvSpPr txBox="1"/>
          <p:nvPr/>
        </p:nvSpPr>
        <p:spPr>
          <a:xfrm>
            <a:off x="327024" y="1911889"/>
            <a:ext cx="8400287" cy="1323439"/>
          </a:xfrm>
          <a:prstGeom prst="rect">
            <a:avLst/>
          </a:prstGeom>
          <a:noFill/>
        </p:spPr>
        <p:txBody>
          <a:bodyPr wrap="square" rtlCol="0">
            <a:spAutoFit/>
          </a:bodyPr>
          <a:lstStyle/>
          <a:p>
            <a:pPr marL="457200" indent="-457200">
              <a:buFont typeface="+mj-lt"/>
              <a:buAutoNum type="arabicPeriod"/>
            </a:pPr>
            <a:r>
              <a:rPr lang="it-IT" sz="2000" dirty="0"/>
              <a:t>The state </a:t>
            </a:r>
            <a:r>
              <a:rPr lang="it-IT" sz="2000" dirty="0" err="1"/>
              <a:t>has</a:t>
            </a:r>
            <a:r>
              <a:rPr lang="it-IT" sz="2000" dirty="0"/>
              <a:t> </a:t>
            </a:r>
            <a:r>
              <a:rPr lang="it-IT" sz="2000" dirty="0" err="1"/>
              <a:t>equal</a:t>
            </a:r>
            <a:r>
              <a:rPr lang="it-IT" sz="2000" dirty="0"/>
              <a:t> </a:t>
            </a:r>
            <a:r>
              <a:rPr lang="it-IT" sz="2000" dirty="0" err="1"/>
              <a:t>predictability</a:t>
            </a:r>
            <a:r>
              <a:rPr lang="it-IT" sz="2000" dirty="0"/>
              <a:t> </a:t>
            </a:r>
            <a:r>
              <a:rPr lang="it-IT" sz="2000" dirty="0" err="1"/>
              <a:t>counterparts</a:t>
            </a:r>
            <a:r>
              <a:rPr lang="it-IT" sz="2000" dirty="0"/>
              <a:t>.</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The state </a:t>
            </a:r>
            <a:r>
              <a:rPr lang="it-IT" sz="2000" dirty="0" err="1"/>
              <a:t>manifest</a:t>
            </a:r>
            <a:r>
              <a:rPr lang="it-IT" sz="2000" dirty="0"/>
              <a:t> </a:t>
            </a:r>
            <a:r>
              <a:rPr lang="it-IT" sz="2000" dirty="0" err="1"/>
              <a:t>operational</a:t>
            </a:r>
            <a:r>
              <a:rPr lang="it-IT" sz="2000" dirty="0"/>
              <a:t> </a:t>
            </a:r>
            <a:r>
              <a:rPr lang="it-IT" sz="2000" dirty="0" err="1"/>
              <a:t>equivalences</a:t>
            </a:r>
            <a:r>
              <a:rPr lang="it-IT" sz="2000" dirty="0"/>
              <a:t> with </a:t>
            </a:r>
            <a:r>
              <a:rPr lang="it-IT" sz="2000" dirty="0" err="1"/>
              <a:t>such</a:t>
            </a:r>
            <a:r>
              <a:rPr lang="it-IT" sz="2000" dirty="0"/>
              <a:t> </a:t>
            </a:r>
            <a:r>
              <a:rPr lang="it-IT" sz="2000" dirty="0" err="1"/>
              <a:t>counterparts</a:t>
            </a:r>
            <a:r>
              <a:rPr lang="it-IT" sz="2000" dirty="0"/>
              <a:t>.</a:t>
            </a:r>
          </a:p>
        </p:txBody>
      </p:sp>
      <p:pic>
        <p:nvPicPr>
          <p:cNvPr id="9" name="Picture 8">
            <a:extLst>
              <a:ext uri="{FF2B5EF4-FFF2-40B4-BE49-F238E27FC236}">
                <a16:creationId xmlns:a16="http://schemas.microsoft.com/office/drawing/2014/main" id="{124CDBF7-29BC-B94E-9DCE-4E82CBA16F13}"/>
              </a:ext>
            </a:extLst>
          </p:cNvPr>
          <p:cNvPicPr>
            <a:picLocks noChangeAspect="1"/>
          </p:cNvPicPr>
          <p:nvPr/>
        </p:nvPicPr>
        <p:blipFill>
          <a:blip r:embed="rId3"/>
          <a:stretch>
            <a:fillRect/>
          </a:stretch>
        </p:blipFill>
        <p:spPr>
          <a:xfrm>
            <a:off x="1116572" y="967105"/>
            <a:ext cx="3162346" cy="389211"/>
          </a:xfrm>
          <a:prstGeom prst="rect">
            <a:avLst/>
          </a:prstGeom>
        </p:spPr>
      </p:pic>
      <p:sp>
        <p:nvSpPr>
          <p:cNvPr id="6" name="TextBox 5">
            <a:extLst>
              <a:ext uri="{FF2B5EF4-FFF2-40B4-BE49-F238E27FC236}">
                <a16:creationId xmlns:a16="http://schemas.microsoft.com/office/drawing/2014/main" id="{E2F96BFB-2FFC-8243-AD06-76DCA0014E74}"/>
              </a:ext>
            </a:extLst>
          </p:cNvPr>
          <p:cNvSpPr txBox="1"/>
          <p:nvPr/>
        </p:nvSpPr>
        <p:spPr>
          <a:xfrm>
            <a:off x="327024" y="3800522"/>
            <a:ext cx="3150093" cy="2554545"/>
          </a:xfrm>
          <a:prstGeom prst="rect">
            <a:avLst/>
          </a:prstGeom>
          <a:noFill/>
        </p:spPr>
        <p:txBody>
          <a:bodyPr wrap="none" rtlCol="0">
            <a:spAutoFit/>
          </a:bodyPr>
          <a:lstStyle/>
          <a:p>
            <a:r>
              <a:rPr lang="it-IT" sz="2000" dirty="0" err="1"/>
              <a:t>Example</a:t>
            </a:r>
            <a:r>
              <a:rPr lang="it-IT" sz="2000" dirty="0"/>
              <a:t> in the </a:t>
            </a:r>
            <a:r>
              <a:rPr lang="it-IT" sz="2000" dirty="0" err="1"/>
              <a:t>qubit</a:t>
            </a:r>
            <a:r>
              <a:rPr lang="it-IT" sz="2000" dirty="0"/>
              <a:t> </a:t>
            </a:r>
            <a:r>
              <a:rPr lang="it-IT" sz="2000" dirty="0" err="1"/>
              <a:t>theory</a:t>
            </a:r>
            <a:r>
              <a:rPr lang="it-IT" sz="2000" dirty="0"/>
              <a:t>:</a:t>
            </a:r>
          </a:p>
          <a:p>
            <a:endParaRPr lang="it-IT" sz="2000" dirty="0"/>
          </a:p>
          <a:p>
            <a:pPr marL="457200" indent="-457200">
              <a:buFont typeface="+mj-lt"/>
              <a:buAutoNum type="arabicPeriod"/>
            </a:pPr>
            <a:r>
              <a:rPr lang="it-IT" sz="2000" dirty="0"/>
              <a:t>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 </a:t>
            </a:r>
          </a:p>
        </p:txBody>
      </p:sp>
      <p:pic>
        <p:nvPicPr>
          <p:cNvPr id="10" name="Picture 9">
            <a:extLst>
              <a:ext uri="{FF2B5EF4-FFF2-40B4-BE49-F238E27FC236}">
                <a16:creationId xmlns:a16="http://schemas.microsoft.com/office/drawing/2014/main" id="{F125E9AC-E2AA-E147-AD8C-EF80B21DB7EB}"/>
              </a:ext>
            </a:extLst>
          </p:cNvPr>
          <p:cNvPicPr>
            <a:picLocks noChangeAspect="1"/>
          </p:cNvPicPr>
          <p:nvPr/>
        </p:nvPicPr>
        <p:blipFill>
          <a:blip r:embed="rId4"/>
          <a:stretch>
            <a:fillRect/>
          </a:stretch>
        </p:blipFill>
        <p:spPr>
          <a:xfrm>
            <a:off x="908805" y="4516653"/>
            <a:ext cx="3980187" cy="643333"/>
          </a:xfrm>
          <a:prstGeom prst="rect">
            <a:avLst/>
          </a:prstGeom>
        </p:spPr>
      </p:pic>
      <p:pic>
        <p:nvPicPr>
          <p:cNvPr id="11" name="Picture 10">
            <a:extLst>
              <a:ext uri="{FF2B5EF4-FFF2-40B4-BE49-F238E27FC236}">
                <a16:creationId xmlns:a16="http://schemas.microsoft.com/office/drawing/2014/main" id="{308B3543-8597-F646-84FB-20E33814C86A}"/>
              </a:ext>
            </a:extLst>
          </p:cNvPr>
          <p:cNvPicPr>
            <a:picLocks noChangeAspect="1"/>
          </p:cNvPicPr>
          <p:nvPr/>
        </p:nvPicPr>
        <p:blipFill>
          <a:blip r:embed="rId5"/>
          <a:stretch>
            <a:fillRect/>
          </a:stretch>
        </p:blipFill>
        <p:spPr>
          <a:xfrm>
            <a:off x="972903" y="5879090"/>
            <a:ext cx="2726086" cy="536517"/>
          </a:xfrm>
          <a:prstGeom prst="rect">
            <a:avLst/>
          </a:prstGeom>
        </p:spPr>
      </p:pic>
      <p:pic>
        <p:nvPicPr>
          <p:cNvPr id="15" name="Picture 14">
            <a:extLst>
              <a:ext uri="{FF2B5EF4-FFF2-40B4-BE49-F238E27FC236}">
                <a16:creationId xmlns:a16="http://schemas.microsoft.com/office/drawing/2014/main" id="{CF0A493B-5DAE-924C-B456-6D8E01E021AB}"/>
              </a:ext>
            </a:extLst>
          </p:cNvPr>
          <p:cNvPicPr>
            <a:picLocks noChangeAspect="1"/>
          </p:cNvPicPr>
          <p:nvPr/>
        </p:nvPicPr>
        <p:blipFill>
          <a:blip r:embed="rId6"/>
          <a:stretch>
            <a:fillRect/>
          </a:stretch>
        </p:blipFill>
        <p:spPr>
          <a:xfrm>
            <a:off x="5770691" y="3781841"/>
            <a:ext cx="2336989" cy="2716237"/>
          </a:xfrm>
          <a:prstGeom prst="rect">
            <a:avLst/>
          </a:prstGeom>
        </p:spPr>
      </p:pic>
    </p:spTree>
    <p:extLst>
      <p:ext uri="{BB962C8B-B14F-4D97-AF65-F5344CB8AC3E}">
        <p14:creationId xmlns:p14="http://schemas.microsoft.com/office/powerpoint/2010/main" val="280754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Main result</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21/27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9" name="Picture 8">
            <a:extLst>
              <a:ext uri="{FF2B5EF4-FFF2-40B4-BE49-F238E27FC236}">
                <a16:creationId xmlns:a16="http://schemas.microsoft.com/office/drawing/2014/main" id="{124CDBF7-29BC-B94E-9DCE-4E82CBA16F13}"/>
              </a:ext>
            </a:extLst>
          </p:cNvPr>
          <p:cNvPicPr>
            <a:picLocks noChangeAspect="1"/>
          </p:cNvPicPr>
          <p:nvPr/>
        </p:nvPicPr>
        <p:blipFill>
          <a:blip r:embed="rId3"/>
          <a:stretch>
            <a:fillRect/>
          </a:stretch>
        </p:blipFill>
        <p:spPr>
          <a:xfrm>
            <a:off x="5124670" y="3336428"/>
            <a:ext cx="2385602" cy="293612"/>
          </a:xfrm>
          <a:prstGeom prst="rect">
            <a:avLst/>
          </a:prstGeom>
        </p:spPr>
      </p:pic>
      <p:sp>
        <p:nvSpPr>
          <p:cNvPr id="3" name="TextBox 2">
            <a:extLst>
              <a:ext uri="{FF2B5EF4-FFF2-40B4-BE49-F238E27FC236}">
                <a16:creationId xmlns:a16="http://schemas.microsoft.com/office/drawing/2014/main" id="{2AFB1F4B-2764-E143-A4BB-B730D53E4B67}"/>
              </a:ext>
            </a:extLst>
          </p:cNvPr>
          <p:cNvSpPr txBox="1"/>
          <p:nvPr/>
        </p:nvSpPr>
        <p:spPr>
          <a:xfrm>
            <a:off x="327025" y="2913888"/>
            <a:ext cx="8463408" cy="1446550"/>
          </a:xfrm>
          <a:prstGeom prst="rect">
            <a:avLst/>
          </a:prstGeom>
          <a:noFill/>
        </p:spPr>
        <p:txBody>
          <a:bodyPr wrap="square" rtlCol="0">
            <a:spAutoFit/>
          </a:bodyPr>
          <a:lstStyle/>
          <a:p>
            <a:r>
              <a:rPr lang="it-IT" sz="2200" dirty="0"/>
              <a:t>In </a:t>
            </a:r>
            <a:r>
              <a:rPr lang="it-IT" sz="2200" dirty="0" err="1"/>
              <a:t>any</a:t>
            </a:r>
            <a:r>
              <a:rPr lang="it-IT" sz="2200" dirty="0"/>
              <a:t> </a:t>
            </a:r>
            <a:r>
              <a:rPr lang="it-IT" sz="2200" dirty="0" err="1"/>
              <a:t>operational</a:t>
            </a:r>
            <a:r>
              <a:rPr lang="it-IT" sz="2200" dirty="0"/>
              <a:t> </a:t>
            </a:r>
            <a:r>
              <a:rPr lang="it-IT" sz="2200" dirty="0" err="1"/>
              <a:t>theory</a:t>
            </a:r>
            <a:r>
              <a:rPr lang="it-IT" sz="2200" dirty="0"/>
              <a:t>, </a:t>
            </a:r>
            <a:r>
              <a:rPr lang="it-IT" sz="2200" dirty="0" err="1"/>
              <a:t>if</a:t>
            </a:r>
            <a:r>
              <a:rPr lang="it-IT" sz="2200" dirty="0"/>
              <a:t> </a:t>
            </a:r>
            <a:r>
              <a:rPr lang="it-IT" sz="2200" dirty="0" err="1"/>
              <a:t>one</a:t>
            </a:r>
            <a:r>
              <a:rPr lang="it-IT" sz="2200" dirty="0"/>
              <a:t> can </a:t>
            </a:r>
            <a:r>
              <a:rPr lang="it-IT" sz="2200" dirty="0" err="1"/>
              <a:t>find</a:t>
            </a:r>
            <a:r>
              <a:rPr lang="it-IT" sz="2200" dirty="0"/>
              <a:t> a </a:t>
            </a:r>
            <a:r>
              <a:rPr lang="it-IT" sz="2200" dirty="0" err="1"/>
              <a:t>pair</a:t>
            </a:r>
            <a:r>
              <a:rPr lang="it-IT" sz="2200" dirty="0"/>
              <a:t> of </a:t>
            </a:r>
            <a:r>
              <a:rPr lang="it-IT" sz="2200" dirty="0" err="1"/>
              <a:t>measurements</a:t>
            </a:r>
            <a:r>
              <a:rPr lang="it-IT" sz="2200" dirty="0"/>
              <a:t>,         , and a state </a:t>
            </a:r>
            <a:r>
              <a:rPr lang="it-IT" sz="2200" dirty="0" err="1"/>
              <a:t>that</a:t>
            </a:r>
            <a:r>
              <a:rPr lang="it-IT" sz="2200" dirty="0"/>
              <a:t> </a:t>
            </a:r>
            <a:r>
              <a:rPr lang="it-IT" sz="2200" dirty="0" err="1"/>
              <a:t>satisfies</a:t>
            </a:r>
            <a:r>
              <a:rPr lang="it-IT" sz="2200" dirty="0"/>
              <a:t> the </a:t>
            </a:r>
            <a:r>
              <a:rPr lang="it-IT" sz="2200" dirty="0" err="1"/>
              <a:t>condition</a:t>
            </a:r>
            <a:r>
              <a:rPr lang="it-IT" sz="2200" dirty="0"/>
              <a:t> of                                        , </a:t>
            </a:r>
            <a:r>
              <a:rPr lang="it-IT" sz="2200" dirty="0" err="1"/>
              <a:t>then</a:t>
            </a:r>
            <a:r>
              <a:rPr lang="it-IT" sz="2200" dirty="0"/>
              <a:t> </a:t>
            </a:r>
            <a:r>
              <a:rPr lang="it-IT" sz="2200" dirty="0" err="1"/>
              <a:t>noncontextuality</a:t>
            </a:r>
            <a:r>
              <a:rPr lang="it-IT" sz="2200" dirty="0"/>
              <a:t> </a:t>
            </a:r>
            <a:r>
              <a:rPr lang="it-IT" sz="2200" dirty="0" err="1"/>
              <a:t>implies</a:t>
            </a:r>
            <a:r>
              <a:rPr lang="it-IT" sz="2200" dirty="0"/>
              <a:t> </a:t>
            </a:r>
            <a:r>
              <a:rPr lang="it-IT" sz="2200" dirty="0" err="1"/>
              <a:t>that</a:t>
            </a:r>
            <a:r>
              <a:rPr lang="it-IT" sz="2200" dirty="0"/>
              <a:t>                              .</a:t>
            </a:r>
          </a:p>
          <a:p>
            <a:r>
              <a:rPr lang="it-IT" sz="2200" dirty="0"/>
              <a:t>                      </a:t>
            </a:r>
          </a:p>
        </p:txBody>
      </p:sp>
      <p:pic>
        <p:nvPicPr>
          <p:cNvPr id="10" name="Picture 9">
            <a:extLst>
              <a:ext uri="{FF2B5EF4-FFF2-40B4-BE49-F238E27FC236}">
                <a16:creationId xmlns:a16="http://schemas.microsoft.com/office/drawing/2014/main" id="{3B10BC8E-CA9F-1F4E-9551-291CBDBF5A1D}"/>
              </a:ext>
            </a:extLst>
          </p:cNvPr>
          <p:cNvPicPr>
            <a:picLocks noChangeAspect="1"/>
          </p:cNvPicPr>
          <p:nvPr/>
        </p:nvPicPr>
        <p:blipFill>
          <a:blip r:embed="rId4"/>
          <a:stretch>
            <a:fillRect/>
          </a:stretch>
        </p:blipFill>
        <p:spPr>
          <a:xfrm>
            <a:off x="3851590" y="3687060"/>
            <a:ext cx="1756693" cy="250956"/>
          </a:xfrm>
          <a:prstGeom prst="rect">
            <a:avLst/>
          </a:prstGeom>
        </p:spPr>
      </p:pic>
      <p:pic>
        <p:nvPicPr>
          <p:cNvPr id="11" name="Picture 10">
            <a:extLst>
              <a:ext uri="{FF2B5EF4-FFF2-40B4-BE49-F238E27FC236}">
                <a16:creationId xmlns:a16="http://schemas.microsoft.com/office/drawing/2014/main" id="{8047DD47-3394-D840-ADC0-BC9B51BF66A3}"/>
              </a:ext>
            </a:extLst>
          </p:cNvPr>
          <p:cNvPicPr>
            <a:picLocks noChangeAspect="1"/>
          </p:cNvPicPr>
          <p:nvPr/>
        </p:nvPicPr>
        <p:blipFill>
          <a:blip r:embed="rId5"/>
          <a:stretch>
            <a:fillRect/>
          </a:stretch>
        </p:blipFill>
        <p:spPr>
          <a:xfrm>
            <a:off x="7889263" y="3034990"/>
            <a:ext cx="457514" cy="256850"/>
          </a:xfrm>
          <a:prstGeom prst="rect">
            <a:avLst/>
          </a:prstGeom>
        </p:spPr>
      </p:pic>
      <p:cxnSp>
        <p:nvCxnSpPr>
          <p:cNvPr id="6" name="Straight Connector 5">
            <a:extLst>
              <a:ext uri="{FF2B5EF4-FFF2-40B4-BE49-F238E27FC236}">
                <a16:creationId xmlns:a16="http://schemas.microsoft.com/office/drawing/2014/main" id="{1D58F0D0-7DC7-274C-8861-802816C9C119}"/>
              </a:ext>
            </a:extLst>
          </p:cNvPr>
          <p:cNvCxnSpPr/>
          <p:nvPr/>
        </p:nvCxnSpPr>
        <p:spPr>
          <a:xfrm>
            <a:off x="3851590" y="3998976"/>
            <a:ext cx="175669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2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Theories with </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22/27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2" name="TextBox 1">
            <a:extLst>
              <a:ext uri="{FF2B5EF4-FFF2-40B4-BE49-F238E27FC236}">
                <a16:creationId xmlns:a16="http://schemas.microsoft.com/office/drawing/2014/main" id="{EE8D1759-C065-F444-B0CA-C4D73598B870}"/>
              </a:ext>
            </a:extLst>
          </p:cNvPr>
          <p:cNvSpPr txBox="1"/>
          <p:nvPr/>
        </p:nvSpPr>
        <p:spPr>
          <a:xfrm>
            <a:off x="390144" y="1780032"/>
            <a:ext cx="8388096" cy="646331"/>
          </a:xfrm>
          <a:prstGeom prst="rect">
            <a:avLst/>
          </a:prstGeom>
          <a:noFill/>
        </p:spPr>
        <p:txBody>
          <a:bodyPr wrap="square" rtlCol="0">
            <a:spAutoFit/>
          </a:bodyPr>
          <a:lstStyle/>
          <a:p>
            <a:r>
              <a:rPr lang="it-IT" dirty="0" err="1"/>
              <a:t>If</a:t>
            </a:r>
            <a:r>
              <a:rPr lang="it-IT" dirty="0"/>
              <a:t> </a:t>
            </a:r>
            <a:r>
              <a:rPr lang="it-IT" i="1" dirty="0" err="1"/>
              <a:t>all</a:t>
            </a:r>
            <a:r>
              <a:rPr lang="it-IT" dirty="0"/>
              <a:t> </a:t>
            </a:r>
            <a:r>
              <a:rPr lang="it-IT" dirty="0" err="1"/>
              <a:t>states</a:t>
            </a:r>
            <a:r>
              <a:rPr lang="it-IT" dirty="0"/>
              <a:t> in an </a:t>
            </a:r>
            <a:r>
              <a:rPr lang="it-IT" dirty="0" err="1"/>
              <a:t>operational</a:t>
            </a:r>
            <a:r>
              <a:rPr lang="it-IT" dirty="0"/>
              <a:t> </a:t>
            </a:r>
            <a:r>
              <a:rPr lang="it-IT" dirty="0" err="1"/>
              <a:t>theory</a:t>
            </a:r>
            <a:r>
              <a:rPr lang="it-IT" dirty="0"/>
              <a:t> </a:t>
            </a:r>
            <a:r>
              <a:rPr lang="it-IT" dirty="0" err="1"/>
              <a:t>satisfy</a:t>
            </a:r>
            <a:r>
              <a:rPr lang="it-IT" dirty="0"/>
              <a:t> the </a:t>
            </a:r>
            <a:r>
              <a:rPr lang="it-IT" dirty="0" err="1"/>
              <a:t>condition</a:t>
            </a:r>
            <a:r>
              <a:rPr lang="it-IT" dirty="0"/>
              <a:t> of     </a:t>
            </a:r>
          </a:p>
          <a:p>
            <a:r>
              <a:rPr lang="it-IT" dirty="0" err="1"/>
              <a:t>we</a:t>
            </a:r>
            <a:r>
              <a:rPr lang="it-IT" dirty="0"/>
              <a:t> </a:t>
            </a:r>
            <a:r>
              <a:rPr lang="it-IT" dirty="0" err="1"/>
              <a:t>say</a:t>
            </a:r>
            <a:r>
              <a:rPr lang="it-IT" dirty="0"/>
              <a:t> </a:t>
            </a:r>
            <a:r>
              <a:rPr lang="it-IT" dirty="0" err="1"/>
              <a:t>that</a:t>
            </a:r>
            <a:r>
              <a:rPr lang="it-IT" dirty="0"/>
              <a:t> the </a:t>
            </a:r>
            <a:r>
              <a:rPr lang="it-IT" dirty="0" err="1"/>
              <a:t>theory</a:t>
            </a:r>
            <a:r>
              <a:rPr lang="it-IT" dirty="0"/>
              <a:t> </a:t>
            </a:r>
            <a:r>
              <a:rPr lang="it-IT" dirty="0" err="1"/>
              <a:t>has</a:t>
            </a:r>
            <a:r>
              <a:rPr lang="it-IT" dirty="0"/>
              <a:t>                               .</a:t>
            </a:r>
          </a:p>
        </p:txBody>
      </p:sp>
      <p:pic>
        <p:nvPicPr>
          <p:cNvPr id="9" name="Picture 8">
            <a:extLst>
              <a:ext uri="{FF2B5EF4-FFF2-40B4-BE49-F238E27FC236}">
                <a16:creationId xmlns:a16="http://schemas.microsoft.com/office/drawing/2014/main" id="{DA8668B4-1A47-6A43-92E7-FF6DA1B0DA49}"/>
              </a:ext>
            </a:extLst>
          </p:cNvPr>
          <p:cNvPicPr>
            <a:picLocks noChangeAspect="1"/>
          </p:cNvPicPr>
          <p:nvPr/>
        </p:nvPicPr>
        <p:blipFill>
          <a:blip r:embed="rId3"/>
          <a:stretch>
            <a:fillRect/>
          </a:stretch>
        </p:blipFill>
        <p:spPr>
          <a:xfrm>
            <a:off x="6021640" y="1835521"/>
            <a:ext cx="2185670" cy="269005"/>
          </a:xfrm>
          <a:prstGeom prst="rect">
            <a:avLst/>
          </a:prstGeom>
        </p:spPr>
      </p:pic>
      <p:pic>
        <p:nvPicPr>
          <p:cNvPr id="3" name="Picture 2">
            <a:extLst>
              <a:ext uri="{FF2B5EF4-FFF2-40B4-BE49-F238E27FC236}">
                <a16:creationId xmlns:a16="http://schemas.microsoft.com/office/drawing/2014/main" id="{F35931FE-E4C4-6546-875B-4C3E31B88CCB}"/>
              </a:ext>
            </a:extLst>
          </p:cNvPr>
          <p:cNvPicPr>
            <a:picLocks noChangeAspect="1"/>
          </p:cNvPicPr>
          <p:nvPr/>
        </p:nvPicPr>
        <p:blipFill>
          <a:blip r:embed="rId4"/>
          <a:stretch>
            <a:fillRect/>
          </a:stretch>
        </p:blipFill>
        <p:spPr>
          <a:xfrm>
            <a:off x="3028315" y="2108457"/>
            <a:ext cx="1507109" cy="266745"/>
          </a:xfrm>
          <a:prstGeom prst="rect">
            <a:avLst/>
          </a:prstGeom>
        </p:spPr>
      </p:pic>
      <p:pic>
        <p:nvPicPr>
          <p:cNvPr id="16" name="Picture 15">
            <a:extLst>
              <a:ext uri="{FF2B5EF4-FFF2-40B4-BE49-F238E27FC236}">
                <a16:creationId xmlns:a16="http://schemas.microsoft.com/office/drawing/2014/main" id="{8B895361-64B1-1245-9BB6-99434CE78360}"/>
              </a:ext>
            </a:extLst>
          </p:cNvPr>
          <p:cNvPicPr>
            <a:picLocks noChangeAspect="1"/>
          </p:cNvPicPr>
          <p:nvPr/>
        </p:nvPicPr>
        <p:blipFill>
          <a:blip r:embed="rId4"/>
          <a:stretch>
            <a:fillRect/>
          </a:stretch>
        </p:blipFill>
        <p:spPr>
          <a:xfrm>
            <a:off x="2767700" y="973971"/>
            <a:ext cx="1988693" cy="351981"/>
          </a:xfrm>
          <a:prstGeom prst="rect">
            <a:avLst/>
          </a:prstGeom>
        </p:spPr>
      </p:pic>
      <p:pic>
        <p:nvPicPr>
          <p:cNvPr id="6" name="Picture 5">
            <a:extLst>
              <a:ext uri="{FF2B5EF4-FFF2-40B4-BE49-F238E27FC236}">
                <a16:creationId xmlns:a16="http://schemas.microsoft.com/office/drawing/2014/main" id="{C7D80792-AD3C-B543-AD47-EE3C91F0C55D}"/>
              </a:ext>
            </a:extLst>
          </p:cNvPr>
          <p:cNvPicPr>
            <a:picLocks noChangeAspect="1"/>
          </p:cNvPicPr>
          <p:nvPr/>
        </p:nvPicPr>
        <p:blipFill rotWithShape="1">
          <a:blip r:embed="rId5"/>
          <a:srcRect l="2018" r="2185" b="-1096"/>
          <a:stretch/>
        </p:blipFill>
        <p:spPr>
          <a:xfrm>
            <a:off x="329184" y="3542064"/>
            <a:ext cx="8680704" cy="2249136"/>
          </a:xfrm>
          <a:prstGeom prst="rect">
            <a:avLst/>
          </a:prstGeom>
        </p:spPr>
      </p:pic>
      <p:sp>
        <p:nvSpPr>
          <p:cNvPr id="17" name="Multiply 16">
            <a:extLst>
              <a:ext uri="{FF2B5EF4-FFF2-40B4-BE49-F238E27FC236}">
                <a16:creationId xmlns:a16="http://schemas.microsoft.com/office/drawing/2014/main" id="{B62A2A79-9E56-794F-834B-94F544A4258A}"/>
              </a:ext>
            </a:extLst>
          </p:cNvPr>
          <p:cNvSpPr/>
          <p:nvPr/>
        </p:nvSpPr>
        <p:spPr>
          <a:xfrm>
            <a:off x="8032379" y="5901949"/>
            <a:ext cx="343525" cy="29910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L-Shape 17">
            <a:extLst>
              <a:ext uri="{FF2B5EF4-FFF2-40B4-BE49-F238E27FC236}">
                <a16:creationId xmlns:a16="http://schemas.microsoft.com/office/drawing/2014/main" id="{FA1D9EE1-63A7-D64B-92F1-628C9322CCAA}"/>
              </a:ext>
            </a:extLst>
          </p:cNvPr>
          <p:cNvSpPr/>
          <p:nvPr/>
        </p:nvSpPr>
        <p:spPr>
          <a:xfrm rot="18711703">
            <a:off x="4398131" y="6028840"/>
            <a:ext cx="317500"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L-Shape 18">
            <a:extLst>
              <a:ext uri="{FF2B5EF4-FFF2-40B4-BE49-F238E27FC236}">
                <a16:creationId xmlns:a16="http://schemas.microsoft.com/office/drawing/2014/main" id="{BAE76F5C-3463-6540-98DC-A0E84A3B42E5}"/>
              </a:ext>
            </a:extLst>
          </p:cNvPr>
          <p:cNvSpPr/>
          <p:nvPr/>
        </p:nvSpPr>
        <p:spPr>
          <a:xfrm rot="18711703">
            <a:off x="2587330" y="6039155"/>
            <a:ext cx="315912"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L-Shape 19">
            <a:extLst>
              <a:ext uri="{FF2B5EF4-FFF2-40B4-BE49-F238E27FC236}">
                <a16:creationId xmlns:a16="http://schemas.microsoft.com/office/drawing/2014/main" id="{6E17F7C9-9930-0B43-B193-581368FC3CE3}"/>
              </a:ext>
            </a:extLst>
          </p:cNvPr>
          <p:cNvSpPr/>
          <p:nvPr/>
        </p:nvSpPr>
        <p:spPr>
          <a:xfrm rot="18711703">
            <a:off x="774943" y="6028839"/>
            <a:ext cx="317500"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L-Shape 20">
            <a:extLst>
              <a:ext uri="{FF2B5EF4-FFF2-40B4-BE49-F238E27FC236}">
                <a16:creationId xmlns:a16="http://schemas.microsoft.com/office/drawing/2014/main" id="{71011508-FDAF-C047-A5D2-147451917378}"/>
              </a:ext>
            </a:extLst>
          </p:cNvPr>
          <p:cNvSpPr/>
          <p:nvPr/>
        </p:nvSpPr>
        <p:spPr>
          <a:xfrm rot="18711703">
            <a:off x="6233027" y="6010552"/>
            <a:ext cx="317500" cy="79375"/>
          </a:xfrm>
          <a:prstGeom prst="corne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1">
            <a:extLst>
              <a:ext uri="{FF2B5EF4-FFF2-40B4-BE49-F238E27FC236}">
                <a16:creationId xmlns:a16="http://schemas.microsoft.com/office/drawing/2014/main" id="{86335E47-1662-4D45-B193-59C7DA6D7A60}"/>
              </a:ext>
            </a:extLst>
          </p:cNvPr>
          <p:cNvSpPr txBox="1"/>
          <p:nvPr/>
        </p:nvSpPr>
        <p:spPr>
          <a:xfrm>
            <a:off x="390144" y="2926260"/>
            <a:ext cx="1129476" cy="369332"/>
          </a:xfrm>
          <a:prstGeom prst="rect">
            <a:avLst/>
          </a:prstGeom>
          <a:noFill/>
        </p:spPr>
        <p:txBody>
          <a:bodyPr wrap="none" rtlCol="0">
            <a:spAutoFit/>
          </a:bodyPr>
          <a:lstStyle/>
          <a:p>
            <a:r>
              <a:rPr lang="it-IT" dirty="0" err="1"/>
              <a:t>Examples</a:t>
            </a:r>
            <a:r>
              <a:rPr lang="it-IT" dirty="0"/>
              <a:t>:</a:t>
            </a:r>
          </a:p>
        </p:txBody>
      </p:sp>
    </p:spTree>
    <p:extLst>
      <p:ext uri="{BB962C8B-B14F-4D97-AF65-F5344CB8AC3E}">
        <p14:creationId xmlns:p14="http://schemas.microsoft.com/office/powerpoint/2010/main" val="401105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8" grpId="0" animBg="1"/>
      <p:bldP spid="19" grpId="0" animBg="1"/>
      <p:bldP spid="20" grpId="0" animBg="1"/>
      <p:bldP spid="21"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t>Uncertainty relations</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t>Operational theories</a:t>
            </a:r>
          </a:p>
          <a:p>
            <a:pPr algn="l">
              <a:defRPr/>
            </a:pPr>
            <a:endParaRPr lang="en-US" sz="2200" dirty="0"/>
          </a:p>
          <a:p>
            <a:pPr marL="342900" indent="-342900" algn="l">
              <a:buFont typeface="Arial" panose="020B0604020202020204" pitchFamily="34" charset="0"/>
              <a:buChar char="•"/>
              <a:defRPr/>
            </a:pPr>
            <a:r>
              <a:rPr lang="en-US" sz="2200" dirty="0"/>
              <a:t>Ontological models and Noncontextuality</a:t>
            </a:r>
          </a:p>
          <a:p>
            <a:pPr algn="l">
              <a:defRPr/>
            </a:pPr>
            <a:endParaRPr lang="en-US" sz="2200" dirty="0"/>
          </a:p>
          <a:p>
            <a:pPr marL="342900" indent="-342900" algn="l">
              <a:buFont typeface="Arial" panose="020B0604020202020204" pitchFamily="34" charset="0"/>
              <a:buChar char="•"/>
              <a:defRPr/>
            </a:pPr>
            <a:r>
              <a:rPr lang="en-US" sz="2200" dirty="0"/>
              <a:t>Main result</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t>Conclusion</a:t>
            </a:r>
          </a:p>
        </p:txBody>
      </p:sp>
    </p:spTree>
    <p:extLst>
      <p:ext uri="{BB962C8B-B14F-4D97-AF65-F5344CB8AC3E}">
        <p14:creationId xmlns:p14="http://schemas.microsoft.com/office/powerpoint/2010/main" val="1464998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Noncontextuality and uncertainty relations</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23/27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4" name="TextBox 3">
            <a:extLst>
              <a:ext uri="{FF2B5EF4-FFF2-40B4-BE49-F238E27FC236}">
                <a16:creationId xmlns:a16="http://schemas.microsoft.com/office/drawing/2014/main" id="{B3A95C19-1B14-B642-9CDC-CBCA5F4D944B}"/>
              </a:ext>
            </a:extLst>
          </p:cNvPr>
          <p:cNvSpPr txBox="1"/>
          <p:nvPr/>
        </p:nvSpPr>
        <p:spPr>
          <a:xfrm>
            <a:off x="327024" y="3273506"/>
            <a:ext cx="8424672" cy="707886"/>
          </a:xfrm>
          <a:prstGeom prst="rect">
            <a:avLst/>
          </a:prstGeom>
          <a:noFill/>
        </p:spPr>
        <p:txBody>
          <a:bodyPr wrap="square" rtlCol="0">
            <a:spAutoFit/>
          </a:bodyPr>
          <a:lstStyle/>
          <a:p>
            <a:r>
              <a:rPr lang="it-IT" sz="2000" dirty="0"/>
              <a:t>For </a:t>
            </a:r>
            <a:r>
              <a:rPr lang="it-IT" sz="2000" dirty="0" err="1"/>
              <a:t>theories</a:t>
            </a:r>
            <a:r>
              <a:rPr lang="it-IT" sz="2000" dirty="0"/>
              <a:t> </a:t>
            </a:r>
            <a:r>
              <a:rPr lang="it-IT" sz="2000" dirty="0" err="1"/>
              <a:t>that</a:t>
            </a:r>
            <a:r>
              <a:rPr lang="it-IT" sz="2000" dirty="0"/>
              <a:t> </a:t>
            </a:r>
            <a:r>
              <a:rPr lang="it-IT" sz="2000" dirty="0" err="1"/>
              <a:t>have</a:t>
            </a:r>
            <a:r>
              <a:rPr lang="it-IT" sz="2000" dirty="0"/>
              <a:t>                             </a:t>
            </a:r>
            <a:r>
              <a:rPr lang="it-IT" sz="2000" dirty="0" err="1"/>
              <a:t>our</a:t>
            </a:r>
            <a:r>
              <a:rPr lang="it-IT" sz="2000" dirty="0"/>
              <a:t> </a:t>
            </a:r>
            <a:r>
              <a:rPr lang="it-IT" sz="2000" dirty="0" err="1"/>
              <a:t>bound</a:t>
            </a:r>
            <a:r>
              <a:rPr lang="it-IT" sz="2000" dirty="0"/>
              <a:t>  </a:t>
            </a:r>
            <a:r>
              <a:rPr lang="it-IT" sz="2000" dirty="0" err="1"/>
              <a:t>is</a:t>
            </a:r>
            <a:r>
              <a:rPr lang="it-IT" sz="2000" dirty="0"/>
              <a:t> a </a:t>
            </a:r>
            <a:r>
              <a:rPr lang="it-IT" sz="2000" dirty="0" err="1"/>
              <a:t>constraint</a:t>
            </a:r>
            <a:r>
              <a:rPr lang="it-IT" sz="2000" dirty="0"/>
              <a:t> on the </a:t>
            </a:r>
            <a:r>
              <a:rPr lang="it-IT" sz="2000" dirty="0" err="1"/>
              <a:t>form</a:t>
            </a:r>
            <a:r>
              <a:rPr lang="it-IT" sz="2000" dirty="0"/>
              <a:t> of the </a:t>
            </a:r>
            <a:r>
              <a:rPr lang="it-IT" sz="2000" i="1" dirty="0"/>
              <a:t>ZX-</a:t>
            </a:r>
            <a:r>
              <a:rPr lang="it-IT" sz="2000" i="1" dirty="0" err="1"/>
              <a:t>uncertainty</a:t>
            </a:r>
            <a:r>
              <a:rPr lang="it-IT" sz="2000" dirty="0"/>
              <a:t> </a:t>
            </a:r>
            <a:r>
              <a:rPr lang="it-IT" sz="2000" i="1" dirty="0"/>
              <a:t>relation</a:t>
            </a:r>
            <a:r>
              <a:rPr lang="it-IT" sz="2000" dirty="0"/>
              <a:t> </a:t>
            </a:r>
            <a:r>
              <a:rPr lang="it-IT" sz="2000" dirty="0" err="1"/>
              <a:t>within</a:t>
            </a:r>
            <a:r>
              <a:rPr lang="it-IT" sz="2000" dirty="0"/>
              <a:t> </a:t>
            </a:r>
            <a:r>
              <a:rPr lang="it-IT" sz="2000" dirty="0" err="1"/>
              <a:t>such</a:t>
            </a:r>
            <a:r>
              <a:rPr lang="it-IT" sz="2000" dirty="0"/>
              <a:t> </a:t>
            </a:r>
            <a:r>
              <a:rPr lang="it-IT" sz="2000" dirty="0" err="1"/>
              <a:t>theories</a:t>
            </a:r>
            <a:r>
              <a:rPr lang="it-IT" sz="2000" dirty="0"/>
              <a:t>. </a:t>
            </a:r>
          </a:p>
        </p:txBody>
      </p:sp>
      <p:pic>
        <p:nvPicPr>
          <p:cNvPr id="23" name="Picture 22">
            <a:extLst>
              <a:ext uri="{FF2B5EF4-FFF2-40B4-BE49-F238E27FC236}">
                <a16:creationId xmlns:a16="http://schemas.microsoft.com/office/drawing/2014/main" id="{3580CB95-ED78-7845-B266-F5697449E608}"/>
              </a:ext>
            </a:extLst>
          </p:cNvPr>
          <p:cNvPicPr>
            <a:picLocks noChangeAspect="1"/>
          </p:cNvPicPr>
          <p:nvPr/>
        </p:nvPicPr>
        <p:blipFill>
          <a:blip r:embed="rId3"/>
          <a:stretch>
            <a:fillRect/>
          </a:stretch>
        </p:blipFill>
        <p:spPr>
          <a:xfrm>
            <a:off x="2760091" y="3348512"/>
            <a:ext cx="1507109" cy="266745"/>
          </a:xfrm>
          <a:prstGeom prst="rect">
            <a:avLst/>
          </a:prstGeom>
        </p:spPr>
      </p:pic>
    </p:spTree>
    <p:extLst>
      <p:ext uri="{BB962C8B-B14F-4D97-AF65-F5344CB8AC3E}">
        <p14:creationId xmlns:p14="http://schemas.microsoft.com/office/powerpoint/2010/main" val="117457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24/27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12" name="Picture 11">
            <a:extLst>
              <a:ext uri="{FF2B5EF4-FFF2-40B4-BE49-F238E27FC236}">
                <a16:creationId xmlns:a16="http://schemas.microsoft.com/office/drawing/2014/main" id="{FA60D290-CAA5-194C-B816-82E8020B5DB1}"/>
              </a:ext>
            </a:extLst>
          </p:cNvPr>
          <p:cNvPicPr>
            <a:picLocks noChangeAspect="1"/>
          </p:cNvPicPr>
          <p:nvPr/>
        </p:nvPicPr>
        <p:blipFill>
          <a:blip r:embed="rId3"/>
          <a:stretch>
            <a:fillRect/>
          </a:stretch>
        </p:blipFill>
        <p:spPr>
          <a:xfrm>
            <a:off x="721682" y="1992514"/>
            <a:ext cx="3581423" cy="3570231"/>
          </a:xfrm>
          <a:prstGeom prst="rect">
            <a:avLst/>
          </a:prstGeom>
        </p:spPr>
      </p:pic>
      <p:sp>
        <p:nvSpPr>
          <p:cNvPr id="14" name="Rectangle 13">
            <a:extLst>
              <a:ext uri="{FF2B5EF4-FFF2-40B4-BE49-F238E27FC236}">
                <a16:creationId xmlns:a16="http://schemas.microsoft.com/office/drawing/2014/main" id="{4FE998CB-1054-AD4B-B7F8-4CBC372B24D4}"/>
              </a:ext>
            </a:extLst>
          </p:cNvPr>
          <p:cNvSpPr/>
          <p:nvPr/>
        </p:nvSpPr>
        <p:spPr>
          <a:xfrm>
            <a:off x="721682" y="5188143"/>
            <a:ext cx="510996" cy="38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Picture 14">
            <a:extLst>
              <a:ext uri="{FF2B5EF4-FFF2-40B4-BE49-F238E27FC236}">
                <a16:creationId xmlns:a16="http://schemas.microsoft.com/office/drawing/2014/main" id="{E21ECB75-08AD-674B-97F7-DEE5C7164FBD}"/>
              </a:ext>
            </a:extLst>
          </p:cNvPr>
          <p:cNvPicPr>
            <a:picLocks noChangeAspect="1"/>
          </p:cNvPicPr>
          <p:nvPr/>
        </p:nvPicPr>
        <p:blipFill>
          <a:blip r:embed="rId4"/>
          <a:stretch>
            <a:fillRect/>
          </a:stretch>
        </p:blipFill>
        <p:spPr>
          <a:xfrm>
            <a:off x="5061302" y="3246349"/>
            <a:ext cx="3773989" cy="1074753"/>
          </a:xfrm>
          <a:prstGeom prst="rect">
            <a:avLst/>
          </a:prstGeom>
        </p:spPr>
      </p:pic>
      <p:sp>
        <p:nvSpPr>
          <p:cNvPr id="16" name="TextBox 15">
            <a:extLst>
              <a:ext uri="{FF2B5EF4-FFF2-40B4-BE49-F238E27FC236}">
                <a16:creationId xmlns:a16="http://schemas.microsoft.com/office/drawing/2014/main" id="{DBF92120-70C8-7541-A377-3D2174A78A57}"/>
              </a:ext>
            </a:extLst>
          </p:cNvPr>
          <p:cNvSpPr txBox="1"/>
          <p:nvPr/>
        </p:nvSpPr>
        <p:spPr>
          <a:xfrm>
            <a:off x="4951574" y="2676845"/>
            <a:ext cx="864019" cy="369332"/>
          </a:xfrm>
          <a:prstGeom prst="rect">
            <a:avLst/>
          </a:prstGeom>
          <a:noFill/>
        </p:spPr>
        <p:txBody>
          <a:bodyPr wrap="none" rtlCol="0">
            <a:spAutoFit/>
          </a:bodyPr>
          <a:lstStyle/>
          <a:p>
            <a:r>
              <a:rPr lang="it-IT" dirty="0"/>
              <a:t>Legend</a:t>
            </a:r>
          </a:p>
        </p:txBody>
      </p:sp>
      <p:cxnSp>
        <p:nvCxnSpPr>
          <p:cNvPr id="4" name="Straight Arrow Connector 3">
            <a:extLst>
              <a:ext uri="{FF2B5EF4-FFF2-40B4-BE49-F238E27FC236}">
                <a16:creationId xmlns:a16="http://schemas.microsoft.com/office/drawing/2014/main" id="{E992D1E8-84AB-2E43-A619-DE3932FF3829}"/>
              </a:ext>
            </a:extLst>
          </p:cNvPr>
          <p:cNvCxnSpPr>
            <a:cxnSpLocks/>
          </p:cNvCxnSpPr>
          <p:nvPr/>
        </p:nvCxnSpPr>
        <p:spPr>
          <a:xfrm flipH="1" flipV="1">
            <a:off x="3706368" y="4803648"/>
            <a:ext cx="438912" cy="1072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D789B81-53AB-DF43-B0AD-CF366ACAD8AF}"/>
              </a:ext>
            </a:extLst>
          </p:cNvPr>
          <p:cNvPicPr>
            <a:picLocks noChangeAspect="1"/>
          </p:cNvPicPr>
          <p:nvPr/>
        </p:nvPicPr>
        <p:blipFill>
          <a:blip r:embed="rId5"/>
          <a:stretch>
            <a:fillRect/>
          </a:stretch>
        </p:blipFill>
        <p:spPr>
          <a:xfrm>
            <a:off x="3511296" y="6010657"/>
            <a:ext cx="2048256" cy="292608"/>
          </a:xfrm>
          <a:prstGeom prst="rect">
            <a:avLst/>
          </a:prstGeom>
        </p:spPr>
      </p:pic>
      <p:sp>
        <p:nvSpPr>
          <p:cNvPr id="17" name="Title 1">
            <a:extLst>
              <a:ext uri="{FF2B5EF4-FFF2-40B4-BE49-F238E27FC236}">
                <a16:creationId xmlns:a16="http://schemas.microsoft.com/office/drawing/2014/main" id="{1FEE517A-90BD-5946-B510-DFEB9CECCF8E}"/>
              </a:ext>
            </a:extLst>
          </p:cNvPr>
          <p:cNvSpPr txBox="1">
            <a:spLocks/>
          </p:cNvSpPr>
          <p:nvPr/>
        </p:nvSpPr>
        <p:spPr>
          <a:xfrm>
            <a:off x="280504" y="904461"/>
            <a:ext cx="8961032"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Examples: comparison of uncertainty relations</a:t>
            </a:r>
          </a:p>
        </p:txBody>
      </p:sp>
    </p:spTree>
    <p:extLst>
      <p:ext uri="{BB962C8B-B14F-4D97-AF65-F5344CB8AC3E}">
        <p14:creationId xmlns:p14="http://schemas.microsoft.com/office/powerpoint/2010/main" val="24417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Generalization to three measurements</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25/27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18" name="Picture 17">
            <a:extLst>
              <a:ext uri="{FF2B5EF4-FFF2-40B4-BE49-F238E27FC236}">
                <a16:creationId xmlns:a16="http://schemas.microsoft.com/office/drawing/2014/main" id="{57FA57D0-CF72-E346-892E-01244F132F94}"/>
              </a:ext>
            </a:extLst>
          </p:cNvPr>
          <p:cNvPicPr>
            <a:picLocks noChangeAspect="1"/>
          </p:cNvPicPr>
          <p:nvPr/>
        </p:nvPicPr>
        <p:blipFill>
          <a:blip r:embed="rId3"/>
          <a:stretch>
            <a:fillRect/>
          </a:stretch>
        </p:blipFill>
        <p:spPr>
          <a:xfrm>
            <a:off x="5069060" y="3617764"/>
            <a:ext cx="2673898" cy="2822448"/>
          </a:xfrm>
          <a:prstGeom prst="rect">
            <a:avLst/>
          </a:prstGeom>
        </p:spPr>
      </p:pic>
      <p:sp>
        <p:nvSpPr>
          <p:cNvPr id="20" name="TextBox 19">
            <a:extLst>
              <a:ext uri="{FF2B5EF4-FFF2-40B4-BE49-F238E27FC236}">
                <a16:creationId xmlns:a16="http://schemas.microsoft.com/office/drawing/2014/main" id="{8A9CBF26-3FED-624A-AA46-4C05808C1EF1}"/>
              </a:ext>
            </a:extLst>
          </p:cNvPr>
          <p:cNvSpPr txBox="1"/>
          <p:nvPr/>
        </p:nvSpPr>
        <p:spPr>
          <a:xfrm>
            <a:off x="363600" y="1941085"/>
            <a:ext cx="8463408" cy="1446550"/>
          </a:xfrm>
          <a:prstGeom prst="rect">
            <a:avLst/>
          </a:prstGeom>
          <a:noFill/>
        </p:spPr>
        <p:txBody>
          <a:bodyPr wrap="square" rtlCol="0">
            <a:spAutoFit/>
          </a:bodyPr>
          <a:lstStyle/>
          <a:p>
            <a:r>
              <a:rPr lang="it-IT" sz="2200" dirty="0"/>
              <a:t>In </a:t>
            </a:r>
            <a:r>
              <a:rPr lang="it-IT" sz="2200" dirty="0" err="1"/>
              <a:t>any</a:t>
            </a:r>
            <a:r>
              <a:rPr lang="it-IT" sz="2200" dirty="0"/>
              <a:t> </a:t>
            </a:r>
            <a:r>
              <a:rPr lang="it-IT" sz="2200" dirty="0" err="1"/>
              <a:t>operational</a:t>
            </a:r>
            <a:r>
              <a:rPr lang="it-IT" sz="2200" dirty="0"/>
              <a:t> </a:t>
            </a:r>
            <a:r>
              <a:rPr lang="it-IT" sz="2200" dirty="0" err="1"/>
              <a:t>theory</a:t>
            </a:r>
            <a:r>
              <a:rPr lang="it-IT" sz="2200" dirty="0"/>
              <a:t>, </a:t>
            </a:r>
            <a:r>
              <a:rPr lang="it-IT" sz="2200" dirty="0" err="1"/>
              <a:t>if</a:t>
            </a:r>
            <a:r>
              <a:rPr lang="it-IT" sz="2200" dirty="0"/>
              <a:t> </a:t>
            </a:r>
            <a:r>
              <a:rPr lang="it-IT" sz="2200" dirty="0" err="1"/>
              <a:t>one</a:t>
            </a:r>
            <a:r>
              <a:rPr lang="it-IT" sz="2200" dirty="0"/>
              <a:t> can </a:t>
            </a:r>
            <a:r>
              <a:rPr lang="it-IT" sz="2200" dirty="0" err="1"/>
              <a:t>find</a:t>
            </a:r>
            <a:r>
              <a:rPr lang="it-IT" sz="2200" dirty="0"/>
              <a:t> a triple of </a:t>
            </a:r>
            <a:r>
              <a:rPr lang="it-IT" sz="2200" dirty="0" err="1"/>
              <a:t>measurements</a:t>
            </a:r>
            <a:r>
              <a:rPr lang="it-IT" sz="2200" dirty="0"/>
              <a:t>,          and a state </a:t>
            </a:r>
            <a:r>
              <a:rPr lang="it-IT" sz="2200" dirty="0" err="1"/>
              <a:t>that</a:t>
            </a:r>
            <a:r>
              <a:rPr lang="it-IT" sz="2200" dirty="0"/>
              <a:t> </a:t>
            </a:r>
            <a:r>
              <a:rPr lang="it-IT" sz="2200" dirty="0" err="1"/>
              <a:t>satisfies</a:t>
            </a:r>
            <a:r>
              <a:rPr lang="it-IT" sz="2200" dirty="0"/>
              <a:t> the </a:t>
            </a:r>
            <a:r>
              <a:rPr lang="it-IT" sz="2200" dirty="0" err="1"/>
              <a:t>condition</a:t>
            </a:r>
            <a:r>
              <a:rPr lang="it-IT" sz="2200" dirty="0"/>
              <a:t> of                                        , </a:t>
            </a:r>
            <a:r>
              <a:rPr lang="it-IT" sz="2200" dirty="0" err="1"/>
              <a:t>then</a:t>
            </a:r>
            <a:r>
              <a:rPr lang="it-IT" sz="2200" dirty="0"/>
              <a:t> </a:t>
            </a:r>
            <a:r>
              <a:rPr lang="it-IT" sz="2200" dirty="0" err="1"/>
              <a:t>noncontextuality</a:t>
            </a:r>
            <a:r>
              <a:rPr lang="it-IT" sz="2200" dirty="0"/>
              <a:t> </a:t>
            </a:r>
            <a:r>
              <a:rPr lang="it-IT" sz="2200" dirty="0" err="1"/>
              <a:t>implies</a:t>
            </a:r>
            <a:r>
              <a:rPr lang="it-IT" sz="2200" dirty="0"/>
              <a:t> </a:t>
            </a:r>
            <a:r>
              <a:rPr lang="it-IT" sz="2200" dirty="0" err="1"/>
              <a:t>that</a:t>
            </a:r>
            <a:r>
              <a:rPr lang="it-IT" sz="2200" dirty="0"/>
              <a:t>                              </a:t>
            </a:r>
          </a:p>
          <a:p>
            <a:r>
              <a:rPr lang="it-IT" sz="2200" dirty="0"/>
              <a:t>                      </a:t>
            </a:r>
          </a:p>
        </p:txBody>
      </p:sp>
      <p:cxnSp>
        <p:nvCxnSpPr>
          <p:cNvPr id="23" name="Straight Connector 22">
            <a:extLst>
              <a:ext uri="{FF2B5EF4-FFF2-40B4-BE49-F238E27FC236}">
                <a16:creationId xmlns:a16="http://schemas.microsoft.com/office/drawing/2014/main" id="{3FD03BF4-E3E7-D64A-B4A8-798218445869}"/>
              </a:ext>
            </a:extLst>
          </p:cNvPr>
          <p:cNvCxnSpPr>
            <a:cxnSpLocks/>
          </p:cNvCxnSpPr>
          <p:nvPr/>
        </p:nvCxnSpPr>
        <p:spPr>
          <a:xfrm>
            <a:off x="3888165" y="3026173"/>
            <a:ext cx="27140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924893B-B09A-054C-930D-CDEFBE506C44}"/>
              </a:ext>
            </a:extLst>
          </p:cNvPr>
          <p:cNvSpPr txBox="1"/>
          <p:nvPr/>
        </p:nvSpPr>
        <p:spPr>
          <a:xfrm>
            <a:off x="1065951" y="4535596"/>
            <a:ext cx="1976503" cy="707886"/>
          </a:xfrm>
          <a:prstGeom prst="rect">
            <a:avLst/>
          </a:prstGeom>
          <a:noFill/>
        </p:spPr>
        <p:txBody>
          <a:bodyPr wrap="none" rtlCol="0">
            <a:spAutoFit/>
          </a:bodyPr>
          <a:lstStyle/>
          <a:p>
            <a:r>
              <a:rPr lang="it-IT" sz="2000" dirty="0" err="1"/>
              <a:t>Example</a:t>
            </a:r>
            <a:r>
              <a:rPr lang="it-IT" sz="2000" dirty="0"/>
              <a:t> of          </a:t>
            </a:r>
          </a:p>
          <a:p>
            <a:r>
              <a:rPr lang="it-IT" sz="2000" dirty="0"/>
              <a:t>in </a:t>
            </a:r>
            <a:r>
              <a:rPr lang="it-IT" sz="2000" dirty="0" err="1"/>
              <a:t>qubit</a:t>
            </a:r>
            <a:r>
              <a:rPr lang="it-IT" sz="2000" dirty="0"/>
              <a:t> </a:t>
            </a:r>
            <a:r>
              <a:rPr lang="it-IT" sz="2000" dirty="0" err="1"/>
              <a:t>theory</a:t>
            </a:r>
            <a:r>
              <a:rPr lang="it-IT" sz="2000" dirty="0"/>
              <a:t>: </a:t>
            </a:r>
          </a:p>
        </p:txBody>
      </p:sp>
      <p:pic>
        <p:nvPicPr>
          <p:cNvPr id="25" name="Picture 24">
            <a:extLst>
              <a:ext uri="{FF2B5EF4-FFF2-40B4-BE49-F238E27FC236}">
                <a16:creationId xmlns:a16="http://schemas.microsoft.com/office/drawing/2014/main" id="{5C0EF206-E447-8240-9233-BDEA07533E1A}"/>
              </a:ext>
            </a:extLst>
          </p:cNvPr>
          <p:cNvPicPr>
            <a:picLocks noChangeAspect="1"/>
          </p:cNvPicPr>
          <p:nvPr/>
        </p:nvPicPr>
        <p:blipFill>
          <a:blip r:embed="rId4"/>
          <a:stretch>
            <a:fillRect/>
          </a:stretch>
        </p:blipFill>
        <p:spPr>
          <a:xfrm>
            <a:off x="5149053" y="2352795"/>
            <a:ext cx="2441572" cy="300501"/>
          </a:xfrm>
          <a:prstGeom prst="rect">
            <a:avLst/>
          </a:prstGeom>
        </p:spPr>
      </p:pic>
      <p:pic>
        <p:nvPicPr>
          <p:cNvPr id="26" name="Picture 25">
            <a:extLst>
              <a:ext uri="{FF2B5EF4-FFF2-40B4-BE49-F238E27FC236}">
                <a16:creationId xmlns:a16="http://schemas.microsoft.com/office/drawing/2014/main" id="{09660916-32BE-EE4C-BB3C-51022261DCA7}"/>
              </a:ext>
            </a:extLst>
          </p:cNvPr>
          <p:cNvPicPr>
            <a:picLocks noChangeAspect="1"/>
          </p:cNvPicPr>
          <p:nvPr/>
        </p:nvPicPr>
        <p:blipFill>
          <a:blip r:embed="rId4"/>
          <a:stretch>
            <a:fillRect/>
          </a:stretch>
        </p:blipFill>
        <p:spPr>
          <a:xfrm>
            <a:off x="2362579" y="4589038"/>
            <a:ext cx="2441572" cy="300501"/>
          </a:xfrm>
          <a:prstGeom prst="rect">
            <a:avLst/>
          </a:prstGeom>
        </p:spPr>
      </p:pic>
      <p:pic>
        <p:nvPicPr>
          <p:cNvPr id="27" name="Picture 26">
            <a:extLst>
              <a:ext uri="{FF2B5EF4-FFF2-40B4-BE49-F238E27FC236}">
                <a16:creationId xmlns:a16="http://schemas.microsoft.com/office/drawing/2014/main" id="{9D1FC384-571A-B84D-9EAA-7111BAE7C2D9}"/>
              </a:ext>
            </a:extLst>
          </p:cNvPr>
          <p:cNvPicPr>
            <a:picLocks noChangeAspect="1"/>
          </p:cNvPicPr>
          <p:nvPr/>
        </p:nvPicPr>
        <p:blipFill>
          <a:blip r:embed="rId5"/>
          <a:stretch>
            <a:fillRect/>
          </a:stretch>
        </p:blipFill>
        <p:spPr>
          <a:xfrm>
            <a:off x="3888165" y="2701193"/>
            <a:ext cx="2714045" cy="258148"/>
          </a:xfrm>
          <a:prstGeom prst="rect">
            <a:avLst/>
          </a:prstGeom>
        </p:spPr>
      </p:pic>
      <p:pic>
        <p:nvPicPr>
          <p:cNvPr id="29" name="Picture 28">
            <a:extLst>
              <a:ext uri="{FF2B5EF4-FFF2-40B4-BE49-F238E27FC236}">
                <a16:creationId xmlns:a16="http://schemas.microsoft.com/office/drawing/2014/main" id="{A56AA5C7-0553-3B4D-9415-527E082F898E}"/>
              </a:ext>
            </a:extLst>
          </p:cNvPr>
          <p:cNvPicPr>
            <a:picLocks noChangeAspect="1"/>
          </p:cNvPicPr>
          <p:nvPr/>
        </p:nvPicPr>
        <p:blipFill>
          <a:blip r:embed="rId6"/>
          <a:stretch>
            <a:fillRect/>
          </a:stretch>
        </p:blipFill>
        <p:spPr>
          <a:xfrm>
            <a:off x="8099469" y="2060448"/>
            <a:ext cx="898197" cy="243579"/>
          </a:xfrm>
          <a:prstGeom prst="rect">
            <a:avLst/>
          </a:prstGeom>
        </p:spPr>
      </p:pic>
    </p:spTree>
    <p:extLst>
      <p:ext uri="{BB962C8B-B14F-4D97-AF65-F5344CB8AC3E}">
        <p14:creationId xmlns:p14="http://schemas.microsoft.com/office/powerpoint/2010/main" val="126412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Generalization to three measurements</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26/27</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10" name="Picture 9">
            <a:extLst>
              <a:ext uri="{FF2B5EF4-FFF2-40B4-BE49-F238E27FC236}">
                <a16:creationId xmlns:a16="http://schemas.microsoft.com/office/drawing/2014/main" id="{F8D27714-8D94-7549-AB3A-39B214ED6C21}"/>
              </a:ext>
            </a:extLst>
          </p:cNvPr>
          <p:cNvPicPr>
            <a:picLocks noChangeAspect="1"/>
          </p:cNvPicPr>
          <p:nvPr/>
        </p:nvPicPr>
        <p:blipFill>
          <a:blip r:embed="rId3"/>
          <a:stretch>
            <a:fillRect/>
          </a:stretch>
        </p:blipFill>
        <p:spPr>
          <a:xfrm>
            <a:off x="2486353" y="1966722"/>
            <a:ext cx="3499346" cy="3446526"/>
          </a:xfrm>
          <a:prstGeom prst="rect">
            <a:avLst/>
          </a:prstGeom>
        </p:spPr>
      </p:pic>
      <p:sp>
        <p:nvSpPr>
          <p:cNvPr id="9" name="Rectangle 8">
            <a:extLst>
              <a:ext uri="{FF2B5EF4-FFF2-40B4-BE49-F238E27FC236}">
                <a16:creationId xmlns:a16="http://schemas.microsoft.com/office/drawing/2014/main" id="{64F32442-BDFE-F14B-A2DA-EF83D0EA7F12}"/>
              </a:ext>
            </a:extLst>
          </p:cNvPr>
          <p:cNvSpPr/>
          <p:nvPr/>
        </p:nvSpPr>
        <p:spPr>
          <a:xfrm>
            <a:off x="2486353" y="5026454"/>
            <a:ext cx="510996" cy="38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Straight Arrow Connector 10">
            <a:extLst>
              <a:ext uri="{FF2B5EF4-FFF2-40B4-BE49-F238E27FC236}">
                <a16:creationId xmlns:a16="http://schemas.microsoft.com/office/drawing/2014/main" id="{5DC352FE-2C46-C947-A93F-A1AC872A088D}"/>
              </a:ext>
            </a:extLst>
          </p:cNvPr>
          <p:cNvCxnSpPr>
            <a:cxnSpLocks/>
          </p:cNvCxnSpPr>
          <p:nvPr/>
        </p:nvCxnSpPr>
        <p:spPr>
          <a:xfrm flipH="1" flipV="1">
            <a:off x="4413504" y="4706112"/>
            <a:ext cx="352487" cy="10501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DACDC4-168E-294F-9B9A-052F087A16AD}"/>
              </a:ext>
            </a:extLst>
          </p:cNvPr>
          <p:cNvPicPr>
            <a:picLocks noChangeAspect="1"/>
          </p:cNvPicPr>
          <p:nvPr/>
        </p:nvPicPr>
        <p:blipFill>
          <a:blip r:embed="rId4"/>
          <a:stretch>
            <a:fillRect/>
          </a:stretch>
        </p:blipFill>
        <p:spPr>
          <a:xfrm>
            <a:off x="3694176" y="5872396"/>
            <a:ext cx="3039742" cy="296756"/>
          </a:xfrm>
          <a:prstGeom prst="rect">
            <a:avLst/>
          </a:prstGeom>
        </p:spPr>
      </p:pic>
    </p:spTree>
    <p:extLst>
      <p:ext uri="{BB962C8B-B14F-4D97-AF65-F5344CB8AC3E}">
        <p14:creationId xmlns:p14="http://schemas.microsoft.com/office/powerpoint/2010/main" val="30897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Operational theories</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Ontological models and Noncontextuality</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Main result</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t>Conclusion</a:t>
            </a:r>
          </a:p>
        </p:txBody>
      </p:sp>
    </p:spTree>
    <p:extLst>
      <p:ext uri="{BB962C8B-B14F-4D97-AF65-F5344CB8AC3E}">
        <p14:creationId xmlns:p14="http://schemas.microsoft.com/office/powerpoint/2010/main" val="337754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Conclusion</a:t>
            </a:r>
          </a:p>
        </p:txBody>
      </p:sp>
      <p:sp>
        <p:nvSpPr>
          <p:cNvPr id="2" name="TextBox 1">
            <a:extLst>
              <a:ext uri="{FF2B5EF4-FFF2-40B4-BE49-F238E27FC236}">
                <a16:creationId xmlns:a16="http://schemas.microsoft.com/office/drawing/2014/main" id="{B6259B86-174F-6C47-A22F-5B5B315BFD3E}"/>
              </a:ext>
            </a:extLst>
          </p:cNvPr>
          <p:cNvSpPr txBox="1"/>
          <p:nvPr/>
        </p:nvSpPr>
        <p:spPr>
          <a:xfrm>
            <a:off x="280504" y="1749506"/>
            <a:ext cx="810768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Under the condition of                                        , noncontextuality bounds the functional form of the ZX predictability tradeoff below a linear curve.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functional form of an uncertainty relation can witness contextuality.</a:t>
            </a:r>
          </a:p>
          <a:p>
            <a:endParaRPr lang="en-US" sz="2000" dirty="0"/>
          </a:p>
          <a:p>
            <a:endParaRPr lang="en-US" sz="2000" dirty="0"/>
          </a:p>
          <a:p>
            <a:pPr marL="342900" indent="-342900">
              <a:buFont typeface="Arial" panose="020B0604020202020204" pitchFamily="34" charset="0"/>
              <a:buChar char="•"/>
            </a:pPr>
            <a:r>
              <a:rPr lang="en-US" sz="2000" dirty="0"/>
              <a:t>If one takes noncontextuality as the notion of classicality, it is not the lack of perfect joint ZX predictability that witnesses </a:t>
            </a:r>
            <a:r>
              <a:rPr lang="en-US" sz="2000" dirty="0" err="1"/>
              <a:t>nonclassicality</a:t>
            </a:r>
            <a:r>
              <a:rPr lang="en-US" sz="2000" dirty="0"/>
              <a:t>, but the </a:t>
            </a:r>
            <a:r>
              <a:rPr lang="en-US" sz="2000" i="1" dirty="0"/>
              <a:t>greater</a:t>
            </a:r>
            <a:r>
              <a:rPr lang="en-US" sz="2000" dirty="0"/>
              <a:t> joint predictability for states satisfying                                        .</a:t>
            </a:r>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Follow-up work: what is nonclassical about interference phenomena?</a:t>
            </a:r>
          </a:p>
        </p:txBody>
      </p:sp>
      <p:sp>
        <p:nvSpPr>
          <p:cNvPr id="7" name="TextBox 6">
            <a:extLst>
              <a:ext uri="{FF2B5EF4-FFF2-40B4-BE49-F238E27FC236}">
                <a16:creationId xmlns:a16="http://schemas.microsoft.com/office/drawing/2014/main" id="{3892DFE4-CD81-F745-8BA2-CF0937AFCAF0}"/>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27/27</a:t>
            </a:r>
          </a:p>
        </p:txBody>
      </p:sp>
      <p:sp>
        <p:nvSpPr>
          <p:cNvPr id="8" name="TextBox 7">
            <a:extLst>
              <a:ext uri="{FF2B5EF4-FFF2-40B4-BE49-F238E27FC236}">
                <a16:creationId xmlns:a16="http://schemas.microsoft.com/office/drawing/2014/main" id="{7284208D-4198-B449-BBB1-F6501CEFBB93}"/>
              </a:ext>
            </a:extLst>
          </p:cNvPr>
          <p:cNvSpPr txBox="1"/>
          <p:nvPr/>
        </p:nvSpPr>
        <p:spPr>
          <a:xfrm>
            <a:off x="3658929" y="6239926"/>
            <a:ext cx="1826141" cy="369332"/>
          </a:xfrm>
          <a:prstGeom prst="rect">
            <a:avLst/>
          </a:prstGeom>
          <a:noFill/>
        </p:spPr>
        <p:txBody>
          <a:bodyPr wrap="none" rtlCol="0">
            <a:spAutoFit/>
          </a:bodyPr>
          <a:lstStyle/>
          <a:p>
            <a:r>
              <a:rPr lang="en-US" u="sng" dirty="0">
                <a:solidFill>
                  <a:srgbClr val="0070C0"/>
                </a:solidFill>
                <a:hlinkClick r:id="rId3">
                  <a:extLst>
                    <a:ext uri="{A12FA001-AC4F-418D-AE19-62706E023703}">
                      <ahyp:hlinkClr xmlns:ahyp="http://schemas.microsoft.com/office/drawing/2018/hyperlinkcolor" val="tx"/>
                    </a:ext>
                  </a:extLst>
                </a:hlinkClick>
              </a:rPr>
              <a:t>arXiv:</a:t>
            </a:r>
            <a:r>
              <a:rPr lang="en-US" u="sng" dirty="0">
                <a:solidFill>
                  <a:srgbClr val="0070C0"/>
                </a:solidFill>
              </a:rPr>
              <a:t>2207.11779</a:t>
            </a:r>
          </a:p>
        </p:txBody>
      </p:sp>
      <p:pic>
        <p:nvPicPr>
          <p:cNvPr id="10" name="Picture 9">
            <a:extLst>
              <a:ext uri="{FF2B5EF4-FFF2-40B4-BE49-F238E27FC236}">
                <a16:creationId xmlns:a16="http://schemas.microsoft.com/office/drawing/2014/main" id="{4B261A06-579D-3F4C-9D02-CFA9B6017D5D}"/>
              </a:ext>
            </a:extLst>
          </p:cNvPr>
          <p:cNvPicPr>
            <a:picLocks noChangeAspect="1"/>
          </p:cNvPicPr>
          <p:nvPr/>
        </p:nvPicPr>
        <p:blipFill>
          <a:blip r:embed="rId4"/>
          <a:stretch>
            <a:fillRect/>
          </a:stretch>
        </p:blipFill>
        <p:spPr>
          <a:xfrm>
            <a:off x="3144328" y="1822658"/>
            <a:ext cx="2185670" cy="269005"/>
          </a:xfrm>
          <a:prstGeom prst="rect">
            <a:avLst/>
          </a:prstGeom>
        </p:spPr>
      </p:pic>
      <p:pic>
        <p:nvPicPr>
          <p:cNvPr id="11" name="Picture 10">
            <a:extLst>
              <a:ext uri="{FF2B5EF4-FFF2-40B4-BE49-F238E27FC236}">
                <a16:creationId xmlns:a16="http://schemas.microsoft.com/office/drawing/2014/main" id="{67AD81C1-8E15-4743-A365-F6411ECD5F45}"/>
              </a:ext>
            </a:extLst>
          </p:cNvPr>
          <p:cNvPicPr>
            <a:picLocks noChangeAspect="1"/>
          </p:cNvPicPr>
          <p:nvPr/>
        </p:nvPicPr>
        <p:blipFill>
          <a:blip r:embed="rId4"/>
          <a:stretch>
            <a:fillRect/>
          </a:stretch>
        </p:blipFill>
        <p:spPr>
          <a:xfrm>
            <a:off x="5540056" y="4571954"/>
            <a:ext cx="2185670" cy="269005"/>
          </a:xfrm>
          <a:prstGeom prst="rect">
            <a:avLst/>
          </a:prstGeom>
        </p:spPr>
      </p:pic>
    </p:spTree>
    <p:extLst>
      <p:ext uri="{BB962C8B-B14F-4D97-AF65-F5344CB8AC3E}">
        <p14:creationId xmlns:p14="http://schemas.microsoft.com/office/powerpoint/2010/main" val="8731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44FD-8BD0-6940-8733-134586586A3A}"/>
              </a:ext>
            </a:extLst>
          </p:cNvPr>
          <p:cNvSpPr>
            <a:spLocks noGrp="1"/>
          </p:cNvSpPr>
          <p:nvPr>
            <p:ph type="title"/>
          </p:nvPr>
        </p:nvSpPr>
        <p:spPr>
          <a:xfrm>
            <a:off x="3237738" y="2571878"/>
            <a:ext cx="2821686" cy="1325563"/>
          </a:xfrm>
        </p:spPr>
        <p:txBody>
          <a:bodyPr/>
          <a:lstStyle/>
          <a:p>
            <a:r>
              <a:rPr lang="en-US" dirty="0"/>
              <a:t>Extra slides</a:t>
            </a:r>
          </a:p>
        </p:txBody>
      </p:sp>
    </p:spTree>
    <p:extLst>
      <p:ext uri="{BB962C8B-B14F-4D97-AF65-F5344CB8AC3E}">
        <p14:creationId xmlns:p14="http://schemas.microsoft.com/office/powerpoint/2010/main" val="3605120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25/23</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sp>
        <p:nvSpPr>
          <p:cNvPr id="17" name="Title 1">
            <a:extLst>
              <a:ext uri="{FF2B5EF4-FFF2-40B4-BE49-F238E27FC236}">
                <a16:creationId xmlns:a16="http://schemas.microsoft.com/office/drawing/2014/main" id="{1FEE517A-90BD-5946-B510-DFEB9CECCF8E}"/>
              </a:ext>
            </a:extLst>
          </p:cNvPr>
          <p:cNvSpPr txBox="1">
            <a:spLocks/>
          </p:cNvSpPr>
          <p:nvPr/>
        </p:nvSpPr>
        <p:spPr>
          <a:xfrm>
            <a:off x="280504" y="904461"/>
            <a:ext cx="8961032"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a:t>
            </a:r>
            <a:r>
              <a:rPr lang="en-US" sz="3200" dirty="0" err="1"/>
              <a:t>noncontextual</a:t>
            </a:r>
            <a:r>
              <a:rPr lang="en-US" sz="3200" dirty="0"/>
              <a:t> bound</a:t>
            </a:r>
          </a:p>
        </p:txBody>
      </p:sp>
      <p:pic>
        <p:nvPicPr>
          <p:cNvPr id="3" name="Picture 2">
            <a:extLst>
              <a:ext uri="{FF2B5EF4-FFF2-40B4-BE49-F238E27FC236}">
                <a16:creationId xmlns:a16="http://schemas.microsoft.com/office/drawing/2014/main" id="{C989DA3B-3BDE-5148-80B4-80560F49EA49}"/>
              </a:ext>
            </a:extLst>
          </p:cNvPr>
          <p:cNvPicPr>
            <a:picLocks noChangeAspect="1"/>
          </p:cNvPicPr>
          <p:nvPr/>
        </p:nvPicPr>
        <p:blipFill>
          <a:blip r:embed="rId3"/>
          <a:stretch>
            <a:fillRect/>
          </a:stretch>
        </p:blipFill>
        <p:spPr>
          <a:xfrm>
            <a:off x="2514600" y="2011313"/>
            <a:ext cx="4114800" cy="3886200"/>
          </a:xfrm>
          <a:prstGeom prst="rect">
            <a:avLst/>
          </a:prstGeom>
        </p:spPr>
      </p:pic>
    </p:spTree>
    <p:extLst>
      <p:ext uri="{BB962C8B-B14F-4D97-AF65-F5344CB8AC3E}">
        <p14:creationId xmlns:p14="http://schemas.microsoft.com/office/powerpoint/2010/main" val="1762871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07090540-DD5D-884E-932B-24A85F15ABEF}"/>
              </a:ext>
            </a:extLst>
          </p:cNvPr>
          <p:cNvSpPr txBox="1">
            <a:spLocks/>
          </p:cNvSpPr>
          <p:nvPr/>
        </p:nvSpPr>
        <p:spPr>
          <a:xfrm>
            <a:off x="327024" y="916653"/>
            <a:ext cx="8658479"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The case of three measurements</a:t>
            </a:r>
            <a:endParaRPr lang="en-US" sz="2800" dirty="0"/>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619080" cy="307777"/>
          </a:xfrm>
          <a:prstGeom prst="rect">
            <a:avLst/>
          </a:prstGeom>
          <a:noFill/>
        </p:spPr>
        <p:txBody>
          <a:bodyPr wrap="none" rtlCol="0">
            <a:spAutoFit/>
          </a:bodyPr>
          <a:lstStyle/>
          <a:p>
            <a:r>
              <a:rPr lang="it-IT" sz="1400" dirty="0">
                <a:solidFill>
                  <a:schemeClr val="bg1">
                    <a:lumMod val="65000"/>
                  </a:schemeClr>
                </a:solidFill>
              </a:rPr>
              <a:t>26/23</a:t>
            </a:r>
          </a:p>
        </p:txBody>
      </p:sp>
      <p:sp>
        <p:nvSpPr>
          <p:cNvPr id="8" name="TextBox 7">
            <a:extLst>
              <a:ext uri="{FF2B5EF4-FFF2-40B4-BE49-F238E27FC236}">
                <a16:creationId xmlns:a16="http://schemas.microsoft.com/office/drawing/2014/main" id="{3C3BF14F-9D27-EB45-A009-11D11A2AC4B7}"/>
              </a:ext>
            </a:extLst>
          </p:cNvPr>
          <p:cNvSpPr txBox="1">
            <a:spLocks noChangeArrowheads="1"/>
          </p:cNvSpPr>
          <p:nvPr/>
        </p:nvSpPr>
        <p:spPr bwMode="auto">
          <a:xfrm>
            <a:off x="26988" y="115888"/>
            <a:ext cx="1691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Main result</a:t>
            </a:r>
          </a:p>
        </p:txBody>
      </p:sp>
      <p:pic>
        <p:nvPicPr>
          <p:cNvPr id="4" name="Picture 3">
            <a:extLst>
              <a:ext uri="{FF2B5EF4-FFF2-40B4-BE49-F238E27FC236}">
                <a16:creationId xmlns:a16="http://schemas.microsoft.com/office/drawing/2014/main" id="{0C0CC531-7EF5-8F4A-8980-7FBB7502984D}"/>
              </a:ext>
            </a:extLst>
          </p:cNvPr>
          <p:cNvPicPr>
            <a:picLocks noChangeAspect="1"/>
          </p:cNvPicPr>
          <p:nvPr/>
        </p:nvPicPr>
        <p:blipFill>
          <a:blip r:embed="rId3"/>
          <a:stretch>
            <a:fillRect/>
          </a:stretch>
        </p:blipFill>
        <p:spPr>
          <a:xfrm>
            <a:off x="1024128" y="2441824"/>
            <a:ext cx="2942844" cy="2961010"/>
          </a:xfrm>
          <a:prstGeom prst="rect">
            <a:avLst/>
          </a:prstGeom>
        </p:spPr>
      </p:pic>
      <p:pic>
        <p:nvPicPr>
          <p:cNvPr id="10" name="Picture 9">
            <a:extLst>
              <a:ext uri="{FF2B5EF4-FFF2-40B4-BE49-F238E27FC236}">
                <a16:creationId xmlns:a16="http://schemas.microsoft.com/office/drawing/2014/main" id="{F8D27714-8D94-7549-AB3A-39B214ED6C21}"/>
              </a:ext>
            </a:extLst>
          </p:cNvPr>
          <p:cNvPicPr>
            <a:picLocks noChangeAspect="1"/>
          </p:cNvPicPr>
          <p:nvPr/>
        </p:nvPicPr>
        <p:blipFill>
          <a:blip r:embed="rId4"/>
          <a:stretch>
            <a:fillRect/>
          </a:stretch>
        </p:blipFill>
        <p:spPr>
          <a:xfrm>
            <a:off x="4656263" y="2210562"/>
            <a:ext cx="3365500" cy="3314700"/>
          </a:xfrm>
          <a:prstGeom prst="rect">
            <a:avLst/>
          </a:prstGeom>
        </p:spPr>
      </p:pic>
    </p:spTree>
    <p:extLst>
      <p:ext uri="{BB962C8B-B14F-4D97-AF65-F5344CB8AC3E}">
        <p14:creationId xmlns:p14="http://schemas.microsoft.com/office/powerpoint/2010/main" val="1855774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665CFE-7BC1-6C4E-A8D1-8845EEF2F854}"/>
              </a:ext>
            </a:extLst>
          </p:cNvPr>
          <p:cNvSpPr>
            <a:spLocks noChangeArrowheads="1"/>
          </p:cNvSpPr>
          <p:nvPr/>
        </p:nvSpPr>
        <p:spPr bwMode="auto">
          <a:xfrm>
            <a:off x="414529" y="3365563"/>
            <a:ext cx="81756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charset="0"/>
              </a:defRPr>
            </a:lvl1pPr>
            <a:lvl2pPr marL="742950" indent="-285750">
              <a:spcBef>
                <a:spcPct val="20000"/>
              </a:spcBef>
              <a:buChar char="–"/>
              <a:defRPr sz="24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None/>
            </a:pPr>
            <a:r>
              <a:rPr lang="en-US" sz="1400" u="sng" dirty="0">
                <a:solidFill>
                  <a:srgbClr val="0070C0"/>
                </a:solidFill>
                <a:latin typeface="+mn-lt"/>
              </a:rPr>
              <a:t>R. W. </a:t>
            </a:r>
            <a:r>
              <a:rPr lang="en-US" sz="1400" u="sng" dirty="0" err="1">
                <a:solidFill>
                  <a:srgbClr val="0070C0"/>
                </a:solidFill>
                <a:latin typeface="+mn-lt"/>
              </a:rPr>
              <a:t>Spekkens</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a:t>
            </a:r>
            <a:r>
              <a:rPr lang="en-US" altLang="en-US" sz="1400" i="1" dirty="0">
                <a:solidFill>
                  <a:srgbClr val="0070C0"/>
                </a:solidFill>
                <a:latin typeface="+mn-lt"/>
                <a:hlinkClick r:id="rId2">
                  <a:extLst>
                    <a:ext uri="{A12FA001-AC4F-418D-AE19-62706E023703}">
                      <ahyp:hlinkClr xmlns:ahyp="http://schemas.microsoft.com/office/drawing/2018/hyperlinkcolor" val="tx"/>
                    </a:ext>
                  </a:extLst>
                </a:hlinkClick>
              </a:rPr>
              <a:t>Phys Rev A</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a:t>
            </a:r>
            <a:r>
              <a:rPr lang="en-US" altLang="en-US" sz="1400" b="1" dirty="0">
                <a:solidFill>
                  <a:srgbClr val="0070C0"/>
                </a:solidFill>
                <a:latin typeface="+mn-lt"/>
                <a:hlinkClick r:id="rId2">
                  <a:extLst>
                    <a:ext uri="{A12FA001-AC4F-418D-AE19-62706E023703}">
                      <ahyp:hlinkClr xmlns:ahyp="http://schemas.microsoft.com/office/drawing/2018/hyperlinkcolor" val="tx"/>
                    </a:ext>
                  </a:extLst>
                </a:hlinkClick>
              </a:rPr>
              <a:t>75</a:t>
            </a:r>
            <a:r>
              <a:rPr lang="en-US" altLang="en-US" sz="1400" dirty="0">
                <a:solidFill>
                  <a:srgbClr val="0070C0"/>
                </a:solidFill>
                <a:latin typeface="+mn-lt"/>
                <a:hlinkClick r:id="rId2">
                  <a:extLst>
                    <a:ext uri="{A12FA001-AC4F-418D-AE19-62706E023703}">
                      <ahyp:hlinkClr xmlns:ahyp="http://schemas.microsoft.com/office/drawing/2018/hyperlinkcolor" val="tx"/>
                    </a:ext>
                  </a:extLst>
                </a:hlinkClick>
              </a:rPr>
              <a:t> (3): 032110 (2007). </a:t>
            </a:r>
            <a:endParaRPr lang="en-US" altLang="it-IT" sz="1400" dirty="0">
              <a:solidFill>
                <a:srgbClr val="0070C0"/>
              </a:solidFill>
              <a:latin typeface="+mn-lt"/>
            </a:endParaRPr>
          </a:p>
        </p:txBody>
      </p:sp>
      <p:sp>
        <p:nvSpPr>
          <p:cNvPr id="5" name="Rectangle 4">
            <a:extLst>
              <a:ext uri="{FF2B5EF4-FFF2-40B4-BE49-F238E27FC236}">
                <a16:creationId xmlns:a16="http://schemas.microsoft.com/office/drawing/2014/main" id="{9CE32308-A520-9643-B3EC-1F38767FB24A}"/>
              </a:ext>
            </a:extLst>
          </p:cNvPr>
          <p:cNvSpPr/>
          <p:nvPr/>
        </p:nvSpPr>
        <p:spPr>
          <a:xfrm>
            <a:off x="414529" y="4237481"/>
            <a:ext cx="8355925" cy="307777"/>
          </a:xfrm>
          <a:prstGeom prst="rect">
            <a:avLst/>
          </a:prstGeom>
        </p:spPr>
        <p:txBody>
          <a:bodyPr wrap="square">
            <a:spAutoFit/>
          </a:bodyPr>
          <a:lstStyle/>
          <a:p>
            <a:r>
              <a:rPr lang="en-US" sz="1400" u="sng" dirty="0">
                <a:solidFill>
                  <a:srgbClr val="0070C0"/>
                </a:solidFill>
              </a:rPr>
              <a:t>R. W. </a:t>
            </a:r>
            <a:r>
              <a:rPr lang="en-US" sz="1400" u="sng" dirty="0" err="1">
                <a:solidFill>
                  <a:srgbClr val="0070C0"/>
                </a:solidFill>
              </a:rPr>
              <a:t>Spekkens</a:t>
            </a:r>
            <a:r>
              <a:rPr lang="en-US" sz="1400" u="sng" dirty="0">
                <a:solidFill>
                  <a:srgbClr val="0070C0"/>
                </a:solidFill>
              </a:rPr>
              <a:t>, in Quantum Theory: Informational Foundations and Foils, pp 83-135, Springer Dordrecht (2016).</a:t>
            </a:r>
          </a:p>
        </p:txBody>
      </p:sp>
      <p:sp>
        <p:nvSpPr>
          <p:cNvPr id="6" name="Rectangle 5">
            <a:extLst>
              <a:ext uri="{FF2B5EF4-FFF2-40B4-BE49-F238E27FC236}">
                <a16:creationId xmlns:a16="http://schemas.microsoft.com/office/drawing/2014/main" id="{E0208540-590D-524C-A991-7667DD7638EC}"/>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F408672-3871-7648-9D26-9D6B55F2A4C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Some references</a:t>
            </a:r>
          </a:p>
        </p:txBody>
      </p:sp>
      <p:sp>
        <p:nvSpPr>
          <p:cNvPr id="8" name="TextBox 7">
            <a:extLst>
              <a:ext uri="{FF2B5EF4-FFF2-40B4-BE49-F238E27FC236}">
                <a16:creationId xmlns:a16="http://schemas.microsoft.com/office/drawing/2014/main" id="{8624325A-F047-E441-93F3-D940EFDA03B0}"/>
              </a:ext>
            </a:extLst>
          </p:cNvPr>
          <p:cNvSpPr txBox="1"/>
          <p:nvPr/>
        </p:nvSpPr>
        <p:spPr>
          <a:xfrm>
            <a:off x="414529" y="1743456"/>
            <a:ext cx="8034527" cy="4801314"/>
          </a:xfrm>
          <a:prstGeom prst="rect">
            <a:avLst/>
          </a:prstGeom>
          <a:noFill/>
        </p:spPr>
        <p:txBody>
          <a:bodyPr wrap="square" rtlCol="0">
            <a:spAutoFit/>
          </a:bodyPr>
          <a:lstStyle/>
          <a:p>
            <a:r>
              <a:rPr lang="en-US" dirty="0"/>
              <a:t>This work :</a:t>
            </a:r>
          </a:p>
          <a:p>
            <a:endParaRPr lang="en-US" dirty="0"/>
          </a:p>
          <a:p>
            <a:endParaRPr lang="en-US" dirty="0"/>
          </a:p>
          <a:p>
            <a:endParaRPr lang="en-US" dirty="0"/>
          </a:p>
          <a:p>
            <a:r>
              <a:rPr lang="en-US" dirty="0"/>
              <a:t>Epistemically restricted theories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What’s truly nonclassical about quantum theory :</a:t>
            </a:r>
          </a:p>
          <a:p>
            <a:endParaRPr lang="en-US" dirty="0"/>
          </a:p>
          <a:p>
            <a:endParaRPr lang="en-US" dirty="0"/>
          </a:p>
          <a:p>
            <a:endParaRPr lang="en-US" dirty="0"/>
          </a:p>
        </p:txBody>
      </p:sp>
      <p:sp>
        <p:nvSpPr>
          <p:cNvPr id="9" name="Rectangle 8">
            <a:extLst>
              <a:ext uri="{FF2B5EF4-FFF2-40B4-BE49-F238E27FC236}">
                <a16:creationId xmlns:a16="http://schemas.microsoft.com/office/drawing/2014/main" id="{D847A848-87AD-0D41-AFC5-2582833CDC6C}"/>
              </a:ext>
            </a:extLst>
          </p:cNvPr>
          <p:cNvSpPr/>
          <p:nvPr/>
        </p:nvSpPr>
        <p:spPr>
          <a:xfrm>
            <a:off x="414529" y="2238652"/>
            <a:ext cx="588873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D. Schmid, R. W. </a:t>
            </a:r>
            <a:r>
              <a:rPr lang="en-US" sz="1400" u="sng" dirty="0" err="1">
                <a:solidFill>
                  <a:srgbClr val="0070C0"/>
                </a:solidFill>
              </a:rPr>
              <a:t>Spekkens</a:t>
            </a:r>
            <a:r>
              <a:rPr lang="en-US" sz="1400" u="sng" dirty="0">
                <a:solidFill>
                  <a:srgbClr val="0070C0"/>
                </a:solidFill>
              </a:rPr>
              <a:t>, </a:t>
            </a:r>
            <a:r>
              <a:rPr lang="en-US" sz="1400" u="sng" dirty="0" err="1">
                <a:solidFill>
                  <a:srgbClr val="0070C0"/>
                </a:solidFill>
              </a:rPr>
              <a:t>arXiv</a:t>
            </a:r>
            <a:r>
              <a:rPr lang="en-US" sz="1400" u="sng" dirty="0">
                <a:solidFill>
                  <a:srgbClr val="0070C0"/>
                </a:solidFill>
              </a:rPr>
              <a:t>: 2111.13727 (2021).</a:t>
            </a:r>
          </a:p>
        </p:txBody>
      </p:sp>
      <p:sp>
        <p:nvSpPr>
          <p:cNvPr id="10" name="Rectangle 9">
            <a:extLst>
              <a:ext uri="{FF2B5EF4-FFF2-40B4-BE49-F238E27FC236}">
                <a16:creationId xmlns:a16="http://schemas.microsoft.com/office/drawing/2014/main" id="{E844995C-E47C-2E45-82B7-DFD1D6CE233C}"/>
              </a:ext>
            </a:extLst>
          </p:cNvPr>
          <p:cNvSpPr/>
          <p:nvPr/>
        </p:nvSpPr>
        <p:spPr>
          <a:xfrm>
            <a:off x="414529" y="4656177"/>
            <a:ext cx="5522975" cy="307777"/>
          </a:xfrm>
          <a:prstGeom prst="rect">
            <a:avLst/>
          </a:prstGeom>
        </p:spPr>
        <p:txBody>
          <a:bodyPr wrap="square">
            <a:spAutoFit/>
          </a:bodyPr>
          <a:lstStyle/>
          <a:p>
            <a:r>
              <a:rPr lang="en-US" sz="1400" u="sng" dirty="0">
                <a:solidFill>
                  <a:srgbClr val="0070C0"/>
                </a:solidFill>
              </a:rPr>
              <a:t>L. Catani, D. E. Browne, New J. Phys. </a:t>
            </a:r>
            <a:r>
              <a:rPr lang="en-US" sz="1400" b="1" u="sng" dirty="0">
                <a:solidFill>
                  <a:srgbClr val="0070C0"/>
                </a:solidFill>
              </a:rPr>
              <a:t>19</a:t>
            </a:r>
            <a:r>
              <a:rPr lang="en-US" sz="1400" u="sng" dirty="0">
                <a:solidFill>
                  <a:srgbClr val="0070C0"/>
                </a:solidFill>
              </a:rPr>
              <a:t>, 073035 (2017). </a:t>
            </a:r>
          </a:p>
        </p:txBody>
      </p:sp>
      <p:sp>
        <p:nvSpPr>
          <p:cNvPr id="11" name="Rectangle 10">
            <a:extLst>
              <a:ext uri="{FF2B5EF4-FFF2-40B4-BE49-F238E27FC236}">
                <a16:creationId xmlns:a16="http://schemas.microsoft.com/office/drawing/2014/main" id="{E1B44B2B-DFFA-C24B-9C34-798F303CB5A2}"/>
              </a:ext>
            </a:extLst>
          </p:cNvPr>
          <p:cNvSpPr/>
          <p:nvPr/>
        </p:nvSpPr>
        <p:spPr>
          <a:xfrm>
            <a:off x="414528" y="3801522"/>
            <a:ext cx="5522975" cy="307777"/>
          </a:xfrm>
          <a:prstGeom prst="rect">
            <a:avLst/>
          </a:prstGeom>
        </p:spPr>
        <p:txBody>
          <a:bodyPr wrap="square">
            <a:spAutoFit/>
          </a:bodyPr>
          <a:lstStyle/>
          <a:p>
            <a:r>
              <a:rPr lang="en-US" sz="1400" u="sng" dirty="0">
                <a:solidFill>
                  <a:srgbClr val="0070C0"/>
                </a:solidFill>
              </a:rPr>
              <a:t>S. Bartlett, T. Rudolph, R. W. </a:t>
            </a:r>
            <a:r>
              <a:rPr lang="en-US" sz="1400" u="sng" dirty="0" err="1">
                <a:solidFill>
                  <a:srgbClr val="0070C0"/>
                </a:solidFill>
              </a:rPr>
              <a:t>Spekkens</a:t>
            </a:r>
            <a:r>
              <a:rPr lang="en-US" sz="1400" u="sng" dirty="0">
                <a:solidFill>
                  <a:srgbClr val="0070C0"/>
                </a:solidFill>
              </a:rPr>
              <a:t>, Phys Rev A </a:t>
            </a:r>
            <a:r>
              <a:rPr lang="en-US" sz="1400" b="1" u="sng" dirty="0">
                <a:solidFill>
                  <a:srgbClr val="0070C0"/>
                </a:solidFill>
              </a:rPr>
              <a:t>86</a:t>
            </a:r>
            <a:r>
              <a:rPr lang="en-US" sz="1400" u="sng" dirty="0">
                <a:solidFill>
                  <a:srgbClr val="0070C0"/>
                </a:solidFill>
              </a:rPr>
              <a:t>, 012103 (2012).</a:t>
            </a:r>
          </a:p>
        </p:txBody>
      </p:sp>
      <p:sp>
        <p:nvSpPr>
          <p:cNvPr id="12" name="Rectangle 11">
            <a:extLst>
              <a:ext uri="{FF2B5EF4-FFF2-40B4-BE49-F238E27FC236}">
                <a16:creationId xmlns:a16="http://schemas.microsoft.com/office/drawing/2014/main" id="{62E464BF-A4C8-CE4F-BA8B-F23578D8EC21}"/>
              </a:ext>
            </a:extLst>
          </p:cNvPr>
          <p:cNvSpPr/>
          <p:nvPr/>
        </p:nvSpPr>
        <p:spPr>
          <a:xfrm>
            <a:off x="414528" y="5837213"/>
            <a:ext cx="5522975" cy="307777"/>
          </a:xfrm>
          <a:prstGeom prst="rect">
            <a:avLst/>
          </a:prstGeom>
        </p:spPr>
        <p:txBody>
          <a:bodyPr wrap="square">
            <a:spAutoFit/>
          </a:bodyPr>
          <a:lstStyle/>
          <a:p>
            <a:r>
              <a:rPr lang="en-US" sz="1400" u="sng" dirty="0">
                <a:solidFill>
                  <a:srgbClr val="0070C0"/>
                </a:solidFill>
              </a:rPr>
              <a:t>L. Catani, M. S. </a:t>
            </a:r>
            <a:r>
              <a:rPr lang="en-US" sz="1400" u="sng" dirty="0" err="1">
                <a:solidFill>
                  <a:srgbClr val="0070C0"/>
                </a:solidFill>
              </a:rPr>
              <a:t>Leifer</a:t>
            </a:r>
            <a:r>
              <a:rPr lang="en-US" sz="1400" u="sng" dirty="0">
                <a:solidFill>
                  <a:srgbClr val="0070C0"/>
                </a:solidFill>
              </a:rPr>
              <a:t>, arXiv:2003.10050 (2020).</a:t>
            </a:r>
          </a:p>
        </p:txBody>
      </p:sp>
      <p:sp>
        <p:nvSpPr>
          <p:cNvPr id="13" name="Rectangle 12">
            <a:extLst>
              <a:ext uri="{FF2B5EF4-FFF2-40B4-BE49-F238E27FC236}">
                <a16:creationId xmlns:a16="http://schemas.microsoft.com/office/drawing/2014/main" id="{187D7414-BB78-4B41-B165-96058D4A4E8F}"/>
              </a:ext>
            </a:extLst>
          </p:cNvPr>
          <p:cNvSpPr/>
          <p:nvPr/>
        </p:nvSpPr>
        <p:spPr>
          <a:xfrm>
            <a:off x="414528" y="6255909"/>
            <a:ext cx="5522975" cy="307777"/>
          </a:xfrm>
          <a:prstGeom prst="rect">
            <a:avLst/>
          </a:prstGeom>
        </p:spPr>
        <p:txBody>
          <a:bodyPr wrap="square">
            <a:spAutoFit/>
          </a:bodyPr>
          <a:lstStyle/>
          <a:p>
            <a:r>
              <a:rPr lang="en-US" sz="1400" u="sng" dirty="0">
                <a:solidFill>
                  <a:srgbClr val="0070C0"/>
                </a:solidFill>
              </a:rPr>
              <a:t>D. Schmid, J. Selby, R. W. </a:t>
            </a:r>
            <a:r>
              <a:rPr lang="en-US" sz="1400" u="sng" dirty="0" err="1">
                <a:solidFill>
                  <a:srgbClr val="0070C0"/>
                </a:solidFill>
              </a:rPr>
              <a:t>Spekkens</a:t>
            </a:r>
            <a:r>
              <a:rPr lang="en-US" sz="1400" u="sng" dirty="0">
                <a:solidFill>
                  <a:srgbClr val="0070C0"/>
                </a:solidFill>
              </a:rPr>
              <a:t>, arXiv:2009.03297 (2020).</a:t>
            </a:r>
          </a:p>
        </p:txBody>
      </p:sp>
    </p:spTree>
    <p:extLst>
      <p:ext uri="{BB962C8B-B14F-4D97-AF65-F5344CB8AC3E}">
        <p14:creationId xmlns:p14="http://schemas.microsoft.com/office/powerpoint/2010/main" val="169170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solidFill>
                  <a:schemeClr val="bg1">
                    <a:lumMod val="50000"/>
                  </a:schemeClr>
                </a:solidFill>
              </a:rPr>
              <a:t>Uncertainty relations</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Operational theories</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Ontological models and Noncontextuality</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Main result</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Conclusion</a:t>
            </a:r>
          </a:p>
        </p:txBody>
      </p:sp>
    </p:spTree>
    <p:extLst>
      <p:ext uri="{BB962C8B-B14F-4D97-AF65-F5344CB8AC3E}">
        <p14:creationId xmlns:p14="http://schemas.microsoft.com/office/powerpoint/2010/main" val="222633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58308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What is non-classical about quantum interference?</a:t>
            </a:r>
          </a:p>
        </p:txBody>
      </p:sp>
      <p:sp>
        <p:nvSpPr>
          <p:cNvPr id="2" name="TextBox 1">
            <a:extLst>
              <a:ext uri="{FF2B5EF4-FFF2-40B4-BE49-F238E27FC236}">
                <a16:creationId xmlns:a16="http://schemas.microsoft.com/office/drawing/2014/main" id="{B6259B86-174F-6C47-A22F-5B5B315BFD3E}"/>
              </a:ext>
            </a:extLst>
          </p:cNvPr>
          <p:cNvSpPr txBox="1"/>
          <p:nvPr/>
        </p:nvSpPr>
        <p:spPr>
          <a:xfrm>
            <a:off x="280504" y="1749506"/>
            <a:ext cx="8302664" cy="1323439"/>
          </a:xfrm>
          <a:prstGeom prst="rect">
            <a:avLst/>
          </a:prstGeom>
          <a:noFill/>
        </p:spPr>
        <p:txBody>
          <a:bodyPr wrap="square" rtlCol="0">
            <a:spAutoFit/>
          </a:bodyPr>
          <a:lstStyle/>
          <a:p>
            <a:r>
              <a:rPr lang="en-US" sz="2000" dirty="0"/>
              <a:t>In a follow-up work we show that the precise trade-off between visibility of fringes      and which-way distinguishability       in any preparation </a:t>
            </a:r>
            <a:r>
              <a:rPr lang="en-US" sz="2000" dirty="0" err="1"/>
              <a:t>noncontextual</a:t>
            </a:r>
            <a:r>
              <a:rPr lang="en-US" sz="2000" dirty="0"/>
              <a:t> model is linear,                       , while in quantum theory it is quadratic (Englert inequality),                           .</a:t>
            </a:r>
          </a:p>
        </p:txBody>
      </p:sp>
      <p:pic>
        <p:nvPicPr>
          <p:cNvPr id="4" name="Picture 3">
            <a:extLst>
              <a:ext uri="{FF2B5EF4-FFF2-40B4-BE49-F238E27FC236}">
                <a16:creationId xmlns:a16="http://schemas.microsoft.com/office/drawing/2014/main" id="{6C5C8153-0BE3-2842-809B-B6488CA2B3ED}"/>
              </a:ext>
            </a:extLst>
          </p:cNvPr>
          <p:cNvPicPr>
            <a:picLocks noChangeAspect="1"/>
          </p:cNvPicPr>
          <p:nvPr/>
        </p:nvPicPr>
        <p:blipFill>
          <a:blip r:embed="rId3"/>
          <a:stretch>
            <a:fillRect/>
          </a:stretch>
        </p:blipFill>
        <p:spPr>
          <a:xfrm>
            <a:off x="2664684" y="3319264"/>
            <a:ext cx="3992148" cy="3365437"/>
          </a:xfrm>
          <a:prstGeom prst="rect">
            <a:avLst/>
          </a:prstGeom>
        </p:spPr>
      </p:pic>
      <p:pic>
        <p:nvPicPr>
          <p:cNvPr id="7" name="Picture 6">
            <a:extLst>
              <a:ext uri="{FF2B5EF4-FFF2-40B4-BE49-F238E27FC236}">
                <a16:creationId xmlns:a16="http://schemas.microsoft.com/office/drawing/2014/main" id="{DA0741C7-EC94-6F43-B4FF-B69FF516ADA3}"/>
              </a:ext>
            </a:extLst>
          </p:cNvPr>
          <p:cNvPicPr>
            <a:picLocks noChangeAspect="1"/>
          </p:cNvPicPr>
          <p:nvPr/>
        </p:nvPicPr>
        <p:blipFill>
          <a:blip r:embed="rId4"/>
          <a:stretch>
            <a:fillRect/>
          </a:stretch>
        </p:blipFill>
        <p:spPr>
          <a:xfrm>
            <a:off x="1164337" y="2163833"/>
            <a:ext cx="165947" cy="186690"/>
          </a:xfrm>
          <a:prstGeom prst="rect">
            <a:avLst/>
          </a:prstGeom>
        </p:spPr>
      </p:pic>
      <p:pic>
        <p:nvPicPr>
          <p:cNvPr id="8" name="Picture 7">
            <a:extLst>
              <a:ext uri="{FF2B5EF4-FFF2-40B4-BE49-F238E27FC236}">
                <a16:creationId xmlns:a16="http://schemas.microsoft.com/office/drawing/2014/main" id="{22A02826-1CD8-A246-924C-E01B711142FA}"/>
              </a:ext>
            </a:extLst>
          </p:cNvPr>
          <p:cNvPicPr>
            <a:picLocks noChangeAspect="1"/>
          </p:cNvPicPr>
          <p:nvPr/>
        </p:nvPicPr>
        <p:blipFill>
          <a:blip r:embed="rId5"/>
          <a:stretch>
            <a:fillRect/>
          </a:stretch>
        </p:blipFill>
        <p:spPr>
          <a:xfrm>
            <a:off x="4840808" y="2168271"/>
            <a:ext cx="196832" cy="182252"/>
          </a:xfrm>
          <a:prstGeom prst="rect">
            <a:avLst/>
          </a:prstGeom>
        </p:spPr>
      </p:pic>
      <p:pic>
        <p:nvPicPr>
          <p:cNvPr id="10" name="Picture 9">
            <a:extLst>
              <a:ext uri="{FF2B5EF4-FFF2-40B4-BE49-F238E27FC236}">
                <a16:creationId xmlns:a16="http://schemas.microsoft.com/office/drawing/2014/main" id="{5BC81428-EBB6-9A45-8B76-92F7C2875300}"/>
              </a:ext>
            </a:extLst>
          </p:cNvPr>
          <p:cNvPicPr>
            <a:picLocks noChangeAspect="1"/>
          </p:cNvPicPr>
          <p:nvPr/>
        </p:nvPicPr>
        <p:blipFill>
          <a:blip r:embed="rId6"/>
          <a:stretch>
            <a:fillRect/>
          </a:stretch>
        </p:blipFill>
        <p:spPr>
          <a:xfrm>
            <a:off x="3555999" y="2460274"/>
            <a:ext cx="1211073" cy="227076"/>
          </a:xfrm>
          <a:prstGeom prst="rect">
            <a:avLst/>
          </a:prstGeom>
        </p:spPr>
      </p:pic>
      <p:pic>
        <p:nvPicPr>
          <p:cNvPr id="11" name="Picture 10">
            <a:extLst>
              <a:ext uri="{FF2B5EF4-FFF2-40B4-BE49-F238E27FC236}">
                <a16:creationId xmlns:a16="http://schemas.microsoft.com/office/drawing/2014/main" id="{B430AE4E-67D0-FB49-9774-A8754600D2C6}"/>
              </a:ext>
            </a:extLst>
          </p:cNvPr>
          <p:cNvPicPr>
            <a:picLocks noChangeAspect="1"/>
          </p:cNvPicPr>
          <p:nvPr/>
        </p:nvPicPr>
        <p:blipFill>
          <a:blip r:embed="rId7"/>
          <a:stretch>
            <a:fillRect/>
          </a:stretch>
        </p:blipFill>
        <p:spPr>
          <a:xfrm>
            <a:off x="3529089" y="2724921"/>
            <a:ext cx="1397063" cy="267831"/>
          </a:xfrm>
          <a:prstGeom prst="rect">
            <a:avLst/>
          </a:prstGeom>
        </p:spPr>
      </p:pic>
    </p:spTree>
    <p:extLst>
      <p:ext uri="{BB962C8B-B14F-4D97-AF65-F5344CB8AC3E}">
        <p14:creationId xmlns:p14="http://schemas.microsoft.com/office/powerpoint/2010/main" val="8850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58308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What is non-classical about quantum interference?</a:t>
            </a:r>
          </a:p>
        </p:txBody>
      </p:sp>
      <p:sp>
        <p:nvSpPr>
          <p:cNvPr id="12" name="TextBox 11">
            <a:extLst>
              <a:ext uri="{FF2B5EF4-FFF2-40B4-BE49-F238E27FC236}">
                <a16:creationId xmlns:a16="http://schemas.microsoft.com/office/drawing/2014/main" id="{3385C360-5F98-ED42-BA16-EB9B0D62D92D}"/>
              </a:ext>
            </a:extLst>
          </p:cNvPr>
          <p:cNvSpPr txBox="1"/>
          <p:nvPr/>
        </p:nvSpPr>
        <p:spPr>
          <a:xfrm>
            <a:off x="280504" y="3054050"/>
            <a:ext cx="8302664" cy="1569660"/>
          </a:xfrm>
          <a:prstGeom prst="rect">
            <a:avLst/>
          </a:prstGeom>
          <a:noFill/>
        </p:spPr>
        <p:txBody>
          <a:bodyPr wrap="square" rtlCol="0">
            <a:spAutoFit/>
          </a:bodyPr>
          <a:lstStyle/>
          <a:p>
            <a:pPr algn="ctr"/>
            <a:r>
              <a:rPr lang="en-US" sz="2400" dirty="0"/>
              <a:t>It is possible to provide a classical account of the TRAP phenomenology of quantum interference. However, reproducing the precise trade-off between visibility and distinguishability in quantum theory requires contextuality.</a:t>
            </a:r>
          </a:p>
        </p:txBody>
      </p:sp>
    </p:spTree>
    <p:extLst>
      <p:ext uri="{BB962C8B-B14F-4D97-AF65-F5344CB8AC3E}">
        <p14:creationId xmlns:p14="http://schemas.microsoft.com/office/powerpoint/2010/main" val="4858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2" name="TextBox 1">
            <a:extLst>
              <a:ext uri="{FF2B5EF4-FFF2-40B4-BE49-F238E27FC236}">
                <a16:creationId xmlns:a16="http://schemas.microsoft.com/office/drawing/2014/main" id="{00BFF372-69E6-E440-B929-21DB6CCC7196}"/>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2/27</a:t>
            </a:r>
          </a:p>
        </p:txBody>
      </p:sp>
      <p:sp>
        <p:nvSpPr>
          <p:cNvPr id="6" name="TextBox 5">
            <a:extLst>
              <a:ext uri="{FF2B5EF4-FFF2-40B4-BE49-F238E27FC236}">
                <a16:creationId xmlns:a16="http://schemas.microsoft.com/office/drawing/2014/main" id="{24E09B04-2C38-4D46-9495-5F16B99D74EE}"/>
              </a:ext>
            </a:extLst>
          </p:cNvPr>
          <p:cNvSpPr txBox="1"/>
          <p:nvPr/>
        </p:nvSpPr>
        <p:spPr>
          <a:xfrm>
            <a:off x="280504" y="2082130"/>
            <a:ext cx="8510015" cy="1631216"/>
          </a:xfrm>
          <a:prstGeom prst="rect">
            <a:avLst/>
          </a:prstGeom>
          <a:noFill/>
        </p:spPr>
        <p:txBody>
          <a:bodyPr wrap="square" rtlCol="0">
            <a:spAutoFit/>
          </a:bodyPr>
          <a:lstStyle/>
          <a:p>
            <a:pPr marL="285750" indent="-285750">
              <a:buFont typeface="Arial" panose="020B0604020202020204" pitchFamily="34" charset="0"/>
              <a:buChar char="•"/>
            </a:pPr>
            <a:r>
              <a:rPr lang="it-IT" sz="2000" dirty="0"/>
              <a:t>The </a:t>
            </a:r>
            <a:r>
              <a:rPr lang="it-IT" sz="2000" dirty="0" err="1"/>
              <a:t>basic</a:t>
            </a:r>
            <a:r>
              <a:rPr lang="it-IT" sz="2000" dirty="0"/>
              <a:t> </a:t>
            </a:r>
            <a:r>
              <a:rPr lang="it-IT" sz="2000" dirty="0" err="1"/>
              <a:t>phenomenology</a:t>
            </a:r>
            <a:r>
              <a:rPr lang="it-IT" sz="2000" dirty="0"/>
              <a:t> of </a:t>
            </a:r>
            <a:r>
              <a:rPr lang="it-IT" sz="2000" dirty="0" err="1"/>
              <a:t>features</a:t>
            </a:r>
            <a:r>
              <a:rPr lang="it-IT" sz="2000" dirty="0"/>
              <a:t> </a:t>
            </a:r>
            <a:r>
              <a:rPr lang="it-IT" sz="2000" dirty="0" err="1"/>
              <a:t>usually</a:t>
            </a:r>
            <a:r>
              <a:rPr lang="it-IT" sz="2000" dirty="0"/>
              <a:t> </a:t>
            </a:r>
            <a:r>
              <a:rPr lang="it-IT" sz="2000" dirty="0" err="1"/>
              <a:t>considered</a:t>
            </a:r>
            <a:r>
              <a:rPr lang="it-IT" sz="2000" dirty="0"/>
              <a:t> </a:t>
            </a:r>
            <a:r>
              <a:rPr lang="it-IT" sz="2000" dirty="0" err="1"/>
              <a:t>as</a:t>
            </a:r>
            <a:r>
              <a:rPr lang="it-IT" sz="2000" dirty="0"/>
              <a:t> </a:t>
            </a:r>
            <a:r>
              <a:rPr lang="it-IT" sz="2000" dirty="0" err="1"/>
              <a:t>truly</a:t>
            </a:r>
            <a:r>
              <a:rPr lang="it-IT" sz="2000" dirty="0"/>
              <a:t> </a:t>
            </a:r>
            <a:r>
              <a:rPr lang="it-IT" sz="2000" dirty="0" err="1"/>
              <a:t>nonclassical</a:t>
            </a:r>
            <a:r>
              <a:rPr lang="it-IT" sz="2000" dirty="0"/>
              <a:t> </a:t>
            </a:r>
            <a:r>
              <a:rPr lang="it-IT" sz="2000" dirty="0" err="1"/>
              <a:t>is</a:t>
            </a:r>
            <a:r>
              <a:rPr lang="it-IT" sz="2000" dirty="0"/>
              <a:t> </a:t>
            </a:r>
            <a:r>
              <a:rPr lang="it-IT" sz="2000" dirty="0" err="1"/>
              <a:t>exhibited</a:t>
            </a:r>
            <a:r>
              <a:rPr lang="it-IT" sz="2000" dirty="0"/>
              <a:t> in </a:t>
            </a:r>
            <a:r>
              <a:rPr lang="it-IT" sz="2000" dirty="0" err="1"/>
              <a:t>theories</a:t>
            </a:r>
            <a:r>
              <a:rPr lang="it-IT" sz="2000" dirty="0"/>
              <a:t> </a:t>
            </a:r>
            <a:r>
              <a:rPr lang="it-IT" sz="2000" dirty="0" err="1"/>
              <a:t>admitting</a:t>
            </a:r>
            <a:r>
              <a:rPr lang="it-IT" sz="2000" dirty="0"/>
              <a:t> of a </a:t>
            </a:r>
            <a:r>
              <a:rPr lang="it-IT" sz="2000" dirty="0" err="1"/>
              <a:t>noncontextual</a:t>
            </a:r>
            <a:r>
              <a:rPr lang="it-IT" sz="2000" dirty="0"/>
              <a:t> </a:t>
            </a:r>
            <a:r>
              <a:rPr lang="it-IT" sz="2000" dirty="0" err="1"/>
              <a:t>ontological</a:t>
            </a:r>
            <a:r>
              <a:rPr lang="it-IT" sz="2000" dirty="0"/>
              <a:t> model.</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endParaRPr lang="it-IT" sz="2000" dirty="0"/>
          </a:p>
          <a:p>
            <a:endParaRPr lang="it-IT" sz="2000" dirty="0"/>
          </a:p>
        </p:txBody>
      </p:sp>
      <p:sp>
        <p:nvSpPr>
          <p:cNvPr id="7" name="Title 1">
            <a:extLst>
              <a:ext uri="{FF2B5EF4-FFF2-40B4-BE49-F238E27FC236}">
                <a16:creationId xmlns:a16="http://schemas.microsoft.com/office/drawing/2014/main" id="{3C8E561C-31D8-AD45-850E-762022565C13}"/>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Motivation</a:t>
            </a:r>
          </a:p>
        </p:txBody>
      </p:sp>
    </p:spTree>
    <p:extLst>
      <p:ext uri="{BB962C8B-B14F-4D97-AF65-F5344CB8AC3E}">
        <p14:creationId xmlns:p14="http://schemas.microsoft.com/office/powerpoint/2010/main" val="8487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2" name="TextBox 1">
            <a:extLst>
              <a:ext uri="{FF2B5EF4-FFF2-40B4-BE49-F238E27FC236}">
                <a16:creationId xmlns:a16="http://schemas.microsoft.com/office/drawing/2014/main" id="{00BFF372-69E6-E440-B929-21DB6CCC7196}"/>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3/27</a:t>
            </a:r>
          </a:p>
        </p:txBody>
      </p:sp>
      <p:sp>
        <p:nvSpPr>
          <p:cNvPr id="14" name="Rectangle 13">
            <a:extLst>
              <a:ext uri="{FF2B5EF4-FFF2-40B4-BE49-F238E27FC236}">
                <a16:creationId xmlns:a16="http://schemas.microsoft.com/office/drawing/2014/main" id="{9D25C847-29D2-8642-89A1-849D62B24059}"/>
              </a:ext>
            </a:extLst>
          </p:cNvPr>
          <p:cNvSpPr/>
          <p:nvPr/>
        </p:nvSpPr>
        <p:spPr>
          <a:xfrm>
            <a:off x="481405" y="6306100"/>
            <a:ext cx="7260516" cy="276999"/>
          </a:xfrm>
          <a:prstGeom prst="rect">
            <a:avLst/>
          </a:prstGeom>
        </p:spPr>
        <p:txBody>
          <a:bodyPr wrap="square">
            <a:spAutoFit/>
          </a:bodyPr>
          <a:lstStyle/>
          <a:p>
            <a:r>
              <a:rPr lang="en-US" sz="1200" dirty="0">
                <a:solidFill>
                  <a:schemeClr val="bg1">
                    <a:lumMod val="50000"/>
                  </a:schemeClr>
                </a:solidFill>
              </a:rPr>
              <a:t>R. W. </a:t>
            </a:r>
            <a:r>
              <a:rPr lang="en-US" sz="1200" dirty="0" err="1">
                <a:solidFill>
                  <a:schemeClr val="bg1">
                    <a:lumMod val="50000"/>
                  </a:schemeClr>
                </a:solidFill>
              </a:rPr>
              <a:t>Spekkens</a:t>
            </a:r>
            <a:r>
              <a:rPr lang="en-US" sz="1200" dirty="0">
                <a:solidFill>
                  <a:schemeClr val="bg1">
                    <a:lumMod val="50000"/>
                  </a:schemeClr>
                </a:solidFill>
              </a:rPr>
              <a:t>, in Quantum Theory: Informational Foundations and Foils, pp 83-135, Springer Dordrecht (2016).</a:t>
            </a:r>
          </a:p>
        </p:txBody>
      </p:sp>
      <p:sp>
        <p:nvSpPr>
          <p:cNvPr id="15" name="Title 1">
            <a:extLst>
              <a:ext uri="{FF2B5EF4-FFF2-40B4-BE49-F238E27FC236}">
                <a16:creationId xmlns:a16="http://schemas.microsoft.com/office/drawing/2014/main" id="{8A17BDCE-3FEF-3547-AFA7-7C76DA8F48CB}"/>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Motivation</a:t>
            </a:r>
          </a:p>
        </p:txBody>
      </p:sp>
      <p:sp>
        <p:nvSpPr>
          <p:cNvPr id="10" name="Rectangle 9">
            <a:extLst>
              <a:ext uri="{FF2B5EF4-FFF2-40B4-BE49-F238E27FC236}">
                <a16:creationId xmlns:a16="http://schemas.microsoft.com/office/drawing/2014/main" id="{000DA639-A4BC-6D4E-A4AD-A5E8B52AC883}"/>
              </a:ext>
            </a:extLst>
          </p:cNvPr>
          <p:cNvSpPr/>
          <p:nvPr/>
        </p:nvSpPr>
        <p:spPr>
          <a:xfrm>
            <a:off x="481404" y="6536620"/>
            <a:ext cx="9918371" cy="276999"/>
          </a:xfrm>
          <a:prstGeom prst="rect">
            <a:avLst/>
          </a:prstGeom>
        </p:spPr>
        <p:txBody>
          <a:bodyPr wrap="square">
            <a:spAutoFit/>
          </a:bodyPr>
          <a:lstStyle/>
          <a:p>
            <a:r>
              <a:rPr lang="en-US" sz="1200" dirty="0">
                <a:solidFill>
                  <a:srgbClr val="FF0000"/>
                </a:solidFill>
              </a:rPr>
              <a:t>*</a:t>
            </a:r>
            <a:r>
              <a:rPr lang="en-US" sz="1200" dirty="0">
                <a:solidFill>
                  <a:schemeClr val="bg1">
                    <a:lumMod val="50000"/>
                  </a:schemeClr>
                </a:solidFill>
              </a:rPr>
              <a:t>L. Catani, M. </a:t>
            </a:r>
            <a:r>
              <a:rPr lang="en-US" sz="1200" dirty="0" err="1">
                <a:solidFill>
                  <a:schemeClr val="bg1">
                    <a:lumMod val="50000"/>
                  </a:schemeClr>
                </a:solidFill>
              </a:rPr>
              <a:t>Leifer</a:t>
            </a:r>
            <a:r>
              <a:rPr lang="en-US" sz="1200" dirty="0">
                <a:solidFill>
                  <a:schemeClr val="bg1">
                    <a:lumMod val="50000"/>
                  </a:schemeClr>
                </a:solidFill>
              </a:rPr>
              <a:t>, D. Schmid and R.W. </a:t>
            </a:r>
            <a:r>
              <a:rPr lang="en-US" sz="1200" dirty="0" err="1">
                <a:solidFill>
                  <a:schemeClr val="bg1">
                    <a:lumMod val="50000"/>
                  </a:schemeClr>
                </a:solidFill>
              </a:rPr>
              <a:t>Spekkens</a:t>
            </a:r>
            <a:r>
              <a:rPr lang="en-US" sz="1200" dirty="0">
                <a:solidFill>
                  <a:schemeClr val="bg1">
                    <a:lumMod val="50000"/>
                  </a:schemeClr>
                </a:solidFill>
              </a:rPr>
              <a:t>, arXiv:2111.13727 (2021).</a:t>
            </a:r>
          </a:p>
        </p:txBody>
      </p:sp>
      <p:pic>
        <p:nvPicPr>
          <p:cNvPr id="4" name="Picture 3">
            <a:extLst>
              <a:ext uri="{FF2B5EF4-FFF2-40B4-BE49-F238E27FC236}">
                <a16:creationId xmlns:a16="http://schemas.microsoft.com/office/drawing/2014/main" id="{C2F1D99A-6E99-E146-9B67-3E9ADB484BBE}"/>
              </a:ext>
            </a:extLst>
          </p:cNvPr>
          <p:cNvPicPr>
            <a:picLocks noChangeAspect="1"/>
          </p:cNvPicPr>
          <p:nvPr/>
        </p:nvPicPr>
        <p:blipFill>
          <a:blip r:embed="rId3"/>
          <a:stretch>
            <a:fillRect/>
          </a:stretch>
        </p:blipFill>
        <p:spPr>
          <a:xfrm>
            <a:off x="481404" y="1644659"/>
            <a:ext cx="6468036" cy="4546181"/>
          </a:xfrm>
          <a:prstGeom prst="rect">
            <a:avLst/>
          </a:prstGeom>
        </p:spPr>
      </p:pic>
    </p:spTree>
    <p:extLst>
      <p:ext uri="{BB962C8B-B14F-4D97-AF65-F5344CB8AC3E}">
        <p14:creationId xmlns:p14="http://schemas.microsoft.com/office/powerpoint/2010/main" val="136535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2" name="TextBox 1">
            <a:extLst>
              <a:ext uri="{FF2B5EF4-FFF2-40B4-BE49-F238E27FC236}">
                <a16:creationId xmlns:a16="http://schemas.microsoft.com/office/drawing/2014/main" id="{00BFF372-69E6-E440-B929-21DB6CCC7196}"/>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4/27</a:t>
            </a:r>
          </a:p>
        </p:txBody>
      </p:sp>
      <p:sp>
        <p:nvSpPr>
          <p:cNvPr id="6" name="TextBox 5">
            <a:extLst>
              <a:ext uri="{FF2B5EF4-FFF2-40B4-BE49-F238E27FC236}">
                <a16:creationId xmlns:a16="http://schemas.microsoft.com/office/drawing/2014/main" id="{24E09B04-2C38-4D46-9495-5F16B99D74EE}"/>
              </a:ext>
            </a:extLst>
          </p:cNvPr>
          <p:cNvSpPr txBox="1"/>
          <p:nvPr/>
        </p:nvSpPr>
        <p:spPr>
          <a:xfrm>
            <a:off x="280503" y="2082130"/>
            <a:ext cx="8510015" cy="2246769"/>
          </a:xfrm>
          <a:prstGeom prst="rect">
            <a:avLst/>
          </a:prstGeom>
          <a:noFill/>
        </p:spPr>
        <p:txBody>
          <a:bodyPr wrap="square" rtlCol="0">
            <a:spAutoFit/>
          </a:bodyPr>
          <a:lstStyle/>
          <a:p>
            <a:pPr marL="285750" indent="-285750">
              <a:buFont typeface="Arial" panose="020B0604020202020204" pitchFamily="34" charset="0"/>
              <a:buChar char="•"/>
            </a:pPr>
            <a:r>
              <a:rPr lang="it-IT" sz="2000" dirty="0"/>
              <a:t>The </a:t>
            </a:r>
            <a:r>
              <a:rPr lang="it-IT" sz="2000" dirty="0" err="1"/>
              <a:t>basic</a:t>
            </a:r>
            <a:r>
              <a:rPr lang="it-IT" sz="2000" dirty="0"/>
              <a:t> </a:t>
            </a:r>
            <a:r>
              <a:rPr lang="it-IT" sz="2000" dirty="0" err="1"/>
              <a:t>phenomenology</a:t>
            </a:r>
            <a:r>
              <a:rPr lang="it-IT" sz="2000" dirty="0"/>
              <a:t> of </a:t>
            </a:r>
            <a:r>
              <a:rPr lang="it-IT" sz="2000" dirty="0" err="1"/>
              <a:t>features</a:t>
            </a:r>
            <a:r>
              <a:rPr lang="it-IT" sz="2000" dirty="0"/>
              <a:t> </a:t>
            </a:r>
            <a:r>
              <a:rPr lang="it-IT" sz="2000" dirty="0" err="1"/>
              <a:t>usually</a:t>
            </a:r>
            <a:r>
              <a:rPr lang="it-IT" sz="2000" dirty="0"/>
              <a:t> </a:t>
            </a:r>
            <a:r>
              <a:rPr lang="it-IT" sz="2000" dirty="0" err="1"/>
              <a:t>considered</a:t>
            </a:r>
            <a:r>
              <a:rPr lang="it-IT" sz="2000" dirty="0"/>
              <a:t> </a:t>
            </a:r>
            <a:r>
              <a:rPr lang="it-IT" sz="2000" dirty="0" err="1"/>
              <a:t>as</a:t>
            </a:r>
            <a:r>
              <a:rPr lang="it-IT" sz="2000" dirty="0"/>
              <a:t> </a:t>
            </a:r>
            <a:r>
              <a:rPr lang="it-IT" sz="2000" dirty="0" err="1"/>
              <a:t>truly</a:t>
            </a:r>
            <a:r>
              <a:rPr lang="it-IT" sz="2000" dirty="0"/>
              <a:t> </a:t>
            </a:r>
            <a:r>
              <a:rPr lang="it-IT" sz="2000" dirty="0" err="1"/>
              <a:t>nonclassical</a:t>
            </a:r>
            <a:r>
              <a:rPr lang="it-IT" sz="2000" dirty="0"/>
              <a:t> </a:t>
            </a:r>
            <a:r>
              <a:rPr lang="it-IT" sz="2000" dirty="0" err="1"/>
              <a:t>is</a:t>
            </a:r>
            <a:r>
              <a:rPr lang="it-IT" sz="2000" dirty="0"/>
              <a:t> </a:t>
            </a:r>
            <a:r>
              <a:rPr lang="it-IT" sz="2000" dirty="0" err="1"/>
              <a:t>exhibited</a:t>
            </a:r>
            <a:r>
              <a:rPr lang="it-IT" sz="2000" dirty="0"/>
              <a:t> in </a:t>
            </a:r>
            <a:r>
              <a:rPr lang="it-IT" sz="2000" dirty="0" err="1"/>
              <a:t>theories</a:t>
            </a:r>
            <a:r>
              <a:rPr lang="it-IT" sz="2000" dirty="0"/>
              <a:t> </a:t>
            </a:r>
            <a:r>
              <a:rPr lang="it-IT" sz="2000" dirty="0" err="1"/>
              <a:t>admitting</a:t>
            </a:r>
            <a:r>
              <a:rPr lang="it-IT" sz="2000" dirty="0"/>
              <a:t> of a </a:t>
            </a:r>
            <a:r>
              <a:rPr lang="it-IT" sz="2000" dirty="0" err="1"/>
              <a:t>noncontextual</a:t>
            </a:r>
            <a:r>
              <a:rPr lang="it-IT" sz="2000" dirty="0"/>
              <a:t> </a:t>
            </a:r>
            <a:r>
              <a:rPr lang="it-IT" sz="2000" dirty="0" err="1"/>
              <a:t>ontological</a:t>
            </a:r>
            <a:r>
              <a:rPr lang="it-IT" sz="2000" dirty="0"/>
              <a:t> model.</a:t>
            </a:r>
          </a:p>
          <a:p>
            <a:pPr marL="285750" indent="-285750">
              <a:buFont typeface="Arial" panose="020B0604020202020204" pitchFamily="34" charset="0"/>
              <a:buChar char="•"/>
            </a:pPr>
            <a:endParaRPr lang="it-IT" sz="2000" dirty="0"/>
          </a:p>
          <a:p>
            <a:endParaRPr lang="it-IT" sz="2000" dirty="0"/>
          </a:p>
          <a:p>
            <a:endParaRPr lang="it-IT" sz="2000" dirty="0"/>
          </a:p>
          <a:p>
            <a:pPr marL="285750" indent="-285750">
              <a:buFont typeface="Arial" panose="020B0604020202020204" pitchFamily="34" charset="0"/>
              <a:buChar char="•"/>
            </a:pPr>
            <a:r>
              <a:rPr lang="it-IT" sz="2000" dirty="0" err="1"/>
              <a:t>Which</a:t>
            </a:r>
            <a:r>
              <a:rPr lang="it-IT" sz="2000" dirty="0"/>
              <a:t> </a:t>
            </a:r>
            <a:r>
              <a:rPr lang="it-IT" sz="2000" dirty="0" err="1"/>
              <a:t>aspects</a:t>
            </a:r>
            <a:r>
              <a:rPr lang="it-IT" sz="2000" dirty="0"/>
              <a:t> of </a:t>
            </a:r>
            <a:r>
              <a:rPr lang="it-IT" sz="2000" dirty="0" err="1"/>
              <a:t>those</a:t>
            </a:r>
            <a:r>
              <a:rPr lang="it-IT" sz="2000" dirty="0"/>
              <a:t> </a:t>
            </a:r>
            <a:r>
              <a:rPr lang="it-IT" sz="2000" dirty="0" err="1"/>
              <a:t>phenomena</a:t>
            </a:r>
            <a:r>
              <a:rPr lang="it-IT" sz="2000" dirty="0"/>
              <a:t> </a:t>
            </a:r>
            <a:r>
              <a:rPr lang="it-IT" sz="2000" dirty="0" err="1"/>
              <a:t>witness</a:t>
            </a:r>
            <a:r>
              <a:rPr lang="it-IT" sz="2000" dirty="0"/>
              <a:t> </a:t>
            </a:r>
            <a:r>
              <a:rPr lang="it-IT" sz="2000" dirty="0" err="1"/>
              <a:t>contextuality</a:t>
            </a:r>
            <a:r>
              <a:rPr lang="it-IT" sz="2000" dirty="0"/>
              <a:t>?</a:t>
            </a:r>
          </a:p>
          <a:p>
            <a:pPr marL="285750" indent="-285750">
              <a:buFont typeface="Arial" panose="020B0604020202020204" pitchFamily="34" charset="0"/>
              <a:buChar char="•"/>
            </a:pPr>
            <a:endParaRPr lang="it-IT" sz="2000" dirty="0"/>
          </a:p>
        </p:txBody>
      </p:sp>
      <p:sp>
        <p:nvSpPr>
          <p:cNvPr id="7" name="Title 1">
            <a:extLst>
              <a:ext uri="{FF2B5EF4-FFF2-40B4-BE49-F238E27FC236}">
                <a16:creationId xmlns:a16="http://schemas.microsoft.com/office/drawing/2014/main" id="{3C8E561C-31D8-AD45-850E-762022565C13}"/>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Motivation</a:t>
            </a:r>
          </a:p>
        </p:txBody>
      </p:sp>
      <p:pic>
        <p:nvPicPr>
          <p:cNvPr id="4" name="Picture 3">
            <a:extLst>
              <a:ext uri="{FF2B5EF4-FFF2-40B4-BE49-F238E27FC236}">
                <a16:creationId xmlns:a16="http://schemas.microsoft.com/office/drawing/2014/main" id="{3AD09B61-DBDA-B147-99ED-215C23D675D8}"/>
              </a:ext>
            </a:extLst>
          </p:cNvPr>
          <p:cNvPicPr>
            <a:picLocks noChangeAspect="1"/>
          </p:cNvPicPr>
          <p:nvPr/>
        </p:nvPicPr>
        <p:blipFill>
          <a:blip r:embed="rId3"/>
          <a:stretch>
            <a:fillRect/>
          </a:stretch>
        </p:blipFill>
        <p:spPr>
          <a:xfrm>
            <a:off x="2567431" y="4167173"/>
            <a:ext cx="4009135" cy="2102351"/>
          </a:xfrm>
          <a:prstGeom prst="rect">
            <a:avLst/>
          </a:prstGeom>
          <a:ln>
            <a:solidFill>
              <a:schemeClr val="tx1">
                <a:lumMod val="50000"/>
                <a:lumOff val="50000"/>
              </a:schemeClr>
            </a:solidFill>
          </a:ln>
        </p:spPr>
      </p:pic>
    </p:spTree>
    <p:extLst>
      <p:ext uri="{BB962C8B-B14F-4D97-AF65-F5344CB8AC3E}">
        <p14:creationId xmlns:p14="http://schemas.microsoft.com/office/powerpoint/2010/main" val="180176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604F40CA-8AF0-FA49-8DA2-0BD505CD6E4F}"/>
              </a:ext>
            </a:extLst>
          </p:cNvPr>
          <p:cNvSpPr txBox="1">
            <a:spLocks noChangeArrowheads="1"/>
          </p:cNvSpPr>
          <p:nvPr/>
        </p:nvSpPr>
        <p:spPr bwMode="auto">
          <a:xfrm>
            <a:off x="26988" y="115888"/>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chemeClr val="bg1"/>
                </a:solidFill>
              </a:rPr>
              <a:t>Motivation</a:t>
            </a:r>
          </a:p>
        </p:txBody>
      </p:sp>
      <p:sp>
        <p:nvSpPr>
          <p:cNvPr id="7" name="TextBox 6">
            <a:extLst>
              <a:ext uri="{FF2B5EF4-FFF2-40B4-BE49-F238E27FC236}">
                <a16:creationId xmlns:a16="http://schemas.microsoft.com/office/drawing/2014/main" id="{A6E6ECE5-9E58-6C4B-80BA-6D37BE7D5CB3}"/>
              </a:ext>
            </a:extLst>
          </p:cNvPr>
          <p:cNvSpPr txBox="1"/>
          <p:nvPr/>
        </p:nvSpPr>
        <p:spPr>
          <a:xfrm>
            <a:off x="8502654" y="6488980"/>
            <a:ext cx="527709" cy="307777"/>
          </a:xfrm>
          <a:prstGeom prst="rect">
            <a:avLst/>
          </a:prstGeom>
          <a:noFill/>
        </p:spPr>
        <p:txBody>
          <a:bodyPr wrap="none" rtlCol="0">
            <a:spAutoFit/>
          </a:bodyPr>
          <a:lstStyle/>
          <a:p>
            <a:r>
              <a:rPr lang="it-IT" sz="1400" dirty="0">
                <a:solidFill>
                  <a:schemeClr val="bg1">
                    <a:lumMod val="65000"/>
                  </a:schemeClr>
                </a:solidFill>
              </a:rPr>
              <a:t>5/27</a:t>
            </a:r>
          </a:p>
        </p:txBody>
      </p:sp>
      <p:sp>
        <p:nvSpPr>
          <p:cNvPr id="10" name="Title 1">
            <a:extLst>
              <a:ext uri="{FF2B5EF4-FFF2-40B4-BE49-F238E27FC236}">
                <a16:creationId xmlns:a16="http://schemas.microsoft.com/office/drawing/2014/main" id="{B1A21E0C-CFD6-7444-BDB6-DC3563462442}"/>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Motivation</a:t>
            </a:r>
          </a:p>
        </p:txBody>
      </p:sp>
      <p:sp>
        <p:nvSpPr>
          <p:cNvPr id="11" name="TextBox 10">
            <a:extLst>
              <a:ext uri="{FF2B5EF4-FFF2-40B4-BE49-F238E27FC236}">
                <a16:creationId xmlns:a16="http://schemas.microsoft.com/office/drawing/2014/main" id="{D1088C60-5554-814A-8832-C61485F897B1}"/>
              </a:ext>
            </a:extLst>
          </p:cNvPr>
          <p:cNvSpPr txBox="1"/>
          <p:nvPr/>
        </p:nvSpPr>
        <p:spPr>
          <a:xfrm>
            <a:off x="280416" y="2082130"/>
            <a:ext cx="8510015" cy="2246769"/>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There</a:t>
            </a:r>
            <a:r>
              <a:rPr lang="it-IT" sz="2000" dirty="0"/>
              <a:t> </a:t>
            </a:r>
            <a:r>
              <a:rPr lang="it-IT" sz="2000" dirty="0" err="1"/>
              <a:t>exist</a:t>
            </a:r>
            <a:r>
              <a:rPr lang="it-IT" sz="2000" dirty="0"/>
              <a:t> </a:t>
            </a:r>
            <a:r>
              <a:rPr lang="it-IT" sz="2000" dirty="0" err="1"/>
              <a:t>theories</a:t>
            </a:r>
            <a:r>
              <a:rPr lang="it-IT" sz="2000" dirty="0"/>
              <a:t> </a:t>
            </a:r>
            <a:r>
              <a:rPr lang="it-IT" sz="2000" dirty="0" err="1"/>
              <a:t>that</a:t>
            </a:r>
            <a:r>
              <a:rPr lang="it-IT" sz="2000" dirty="0"/>
              <a:t> </a:t>
            </a:r>
            <a:r>
              <a:rPr lang="it-IT" sz="2000" dirty="0" err="1"/>
              <a:t>manifest</a:t>
            </a:r>
            <a:r>
              <a:rPr lang="it-IT" sz="2000" dirty="0"/>
              <a:t> </a:t>
            </a:r>
            <a:r>
              <a:rPr lang="it-IT" sz="2000" dirty="0" err="1"/>
              <a:t>uncertainty</a:t>
            </a:r>
            <a:r>
              <a:rPr lang="it-IT" sz="2000" dirty="0"/>
              <a:t> relations </a:t>
            </a:r>
            <a:r>
              <a:rPr lang="it-IT" sz="2000" dirty="0" err="1"/>
              <a:t>but</a:t>
            </a:r>
            <a:r>
              <a:rPr lang="it-IT" sz="2000" dirty="0"/>
              <a:t> </a:t>
            </a:r>
            <a:r>
              <a:rPr lang="it-IT" sz="2000" dirty="0" err="1"/>
              <a:t>also</a:t>
            </a:r>
            <a:r>
              <a:rPr lang="it-IT" sz="2000" dirty="0"/>
              <a:t> </a:t>
            </a:r>
            <a:r>
              <a:rPr lang="it-IT" sz="2000" dirty="0" err="1"/>
              <a:t>admit</a:t>
            </a:r>
            <a:r>
              <a:rPr lang="it-IT" sz="2000" dirty="0"/>
              <a:t> of a </a:t>
            </a:r>
            <a:r>
              <a:rPr lang="it-IT" sz="2000" dirty="0" err="1"/>
              <a:t>noncontextual</a:t>
            </a:r>
            <a:r>
              <a:rPr lang="it-IT" sz="2000" dirty="0"/>
              <a:t> </a:t>
            </a:r>
            <a:r>
              <a:rPr lang="it-IT" sz="2000" dirty="0" err="1"/>
              <a:t>ontological</a:t>
            </a:r>
            <a:r>
              <a:rPr lang="it-IT" sz="2000" dirty="0"/>
              <a:t> model.</a:t>
            </a:r>
          </a:p>
          <a:p>
            <a:pPr marL="285750" indent="-285750">
              <a:buFont typeface="Arial" panose="020B0604020202020204" pitchFamily="34" charset="0"/>
              <a:buChar char="•"/>
            </a:pPr>
            <a:endParaRPr lang="it-IT" sz="2000" dirty="0"/>
          </a:p>
          <a:p>
            <a:endParaRPr lang="it-IT" sz="2000" dirty="0"/>
          </a:p>
          <a:p>
            <a:endParaRPr lang="it-IT" sz="2000" dirty="0"/>
          </a:p>
          <a:p>
            <a:pPr marL="285750" indent="-285750">
              <a:buFont typeface="Arial" panose="020B0604020202020204" pitchFamily="34" charset="0"/>
              <a:buChar char="•"/>
            </a:pPr>
            <a:r>
              <a:rPr lang="it-IT" sz="2000" dirty="0" err="1"/>
              <a:t>Which</a:t>
            </a:r>
            <a:r>
              <a:rPr lang="it-IT" sz="2000" dirty="0"/>
              <a:t> </a:t>
            </a:r>
            <a:r>
              <a:rPr lang="it-IT" sz="2000" dirty="0" err="1"/>
              <a:t>aspects</a:t>
            </a:r>
            <a:r>
              <a:rPr lang="it-IT" sz="2000" dirty="0"/>
              <a:t> of </a:t>
            </a:r>
            <a:r>
              <a:rPr lang="it-IT" sz="2000" dirty="0" err="1"/>
              <a:t>uncertainty</a:t>
            </a:r>
            <a:r>
              <a:rPr lang="it-IT" sz="2000" dirty="0"/>
              <a:t> relations </a:t>
            </a:r>
            <a:r>
              <a:rPr lang="it-IT" sz="2000" dirty="0" err="1"/>
              <a:t>witness</a:t>
            </a:r>
            <a:r>
              <a:rPr lang="it-IT" sz="2000" dirty="0"/>
              <a:t> </a:t>
            </a:r>
            <a:r>
              <a:rPr lang="it-IT" sz="2000" dirty="0" err="1"/>
              <a:t>contextuality</a:t>
            </a:r>
            <a:r>
              <a:rPr lang="it-IT" sz="2000" dirty="0"/>
              <a:t>?</a:t>
            </a:r>
          </a:p>
          <a:p>
            <a:pPr marL="285750" indent="-285750">
              <a:buFont typeface="Arial" panose="020B0604020202020204" pitchFamily="34" charset="0"/>
              <a:buChar char="•"/>
            </a:pPr>
            <a:endParaRPr lang="it-IT" sz="2000" dirty="0"/>
          </a:p>
        </p:txBody>
      </p:sp>
    </p:spTree>
    <p:extLst>
      <p:ext uri="{BB962C8B-B14F-4D97-AF65-F5344CB8AC3E}">
        <p14:creationId xmlns:p14="http://schemas.microsoft.com/office/powerpoint/2010/main" val="83491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B7ADA7-9FFB-7245-8B39-C996B0F950A4}"/>
              </a:ext>
            </a:extLst>
          </p:cNvPr>
          <p:cNvSpPr/>
          <p:nvPr/>
        </p:nvSpPr>
        <p:spPr>
          <a:xfrm>
            <a:off x="0" y="0"/>
            <a:ext cx="9144000" cy="501650"/>
          </a:xfrm>
          <a:prstGeom prst="rect">
            <a:avLst/>
          </a:prstGeom>
          <a:solidFill>
            <a:srgbClr val="9411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B222AA3-02E9-B940-91A5-4D19B4C72F96}"/>
              </a:ext>
            </a:extLst>
          </p:cNvPr>
          <p:cNvSpPr txBox="1">
            <a:spLocks/>
          </p:cNvSpPr>
          <p:nvPr/>
        </p:nvSpPr>
        <p:spPr>
          <a:xfrm>
            <a:off x="280504" y="904461"/>
            <a:ext cx="8489950" cy="5153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200" dirty="0"/>
              <a:t>Contents</a:t>
            </a:r>
          </a:p>
        </p:txBody>
      </p:sp>
      <p:sp>
        <p:nvSpPr>
          <p:cNvPr id="13" name="Content Placeholder 2">
            <a:extLst>
              <a:ext uri="{FF2B5EF4-FFF2-40B4-BE49-F238E27FC236}">
                <a16:creationId xmlns:a16="http://schemas.microsoft.com/office/drawing/2014/main" id="{CEBD7EB8-FD01-9347-A9DA-9061AF1D7BC9}"/>
              </a:ext>
            </a:extLst>
          </p:cNvPr>
          <p:cNvSpPr txBox="1">
            <a:spLocks/>
          </p:cNvSpPr>
          <p:nvPr/>
        </p:nvSpPr>
        <p:spPr>
          <a:xfrm>
            <a:off x="330200" y="1822658"/>
            <a:ext cx="8813800" cy="503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sz="2200" dirty="0">
                <a:solidFill>
                  <a:schemeClr val="bg1">
                    <a:lumMod val="50000"/>
                  </a:schemeClr>
                </a:solidFill>
              </a:rPr>
              <a:t>Motivation</a:t>
            </a:r>
          </a:p>
          <a:p>
            <a:pPr marL="342900" indent="-342900" algn="l">
              <a:buFont typeface="Arial" panose="020B0604020202020204" pitchFamily="34" charset="0"/>
              <a:buChar char="•"/>
              <a:defRPr/>
            </a:pPr>
            <a:endParaRPr lang="en-US" sz="2200" dirty="0"/>
          </a:p>
          <a:p>
            <a:pPr marL="342900" indent="-342900" algn="l">
              <a:buFont typeface="Arial" panose="020B0604020202020204" pitchFamily="34" charset="0"/>
              <a:buChar char="•"/>
              <a:defRPr/>
            </a:pPr>
            <a:r>
              <a:rPr lang="en-US" sz="2200" dirty="0"/>
              <a:t>Uncertainty relations</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Operational theories</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Ontological models and Noncontextuality</a:t>
            </a:r>
          </a:p>
          <a:p>
            <a:pPr algn="l">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Main result</a:t>
            </a:r>
          </a:p>
          <a:p>
            <a:pPr marL="342900" indent="-342900" algn="l">
              <a:buFont typeface="Arial" panose="020B0604020202020204" pitchFamily="34" charset="0"/>
              <a:buChar char="•"/>
              <a:defRPr/>
            </a:pPr>
            <a:endParaRPr lang="en-US" sz="2200" dirty="0">
              <a:solidFill>
                <a:schemeClr val="bg1">
                  <a:lumMod val="50000"/>
                </a:schemeClr>
              </a:solidFill>
            </a:endParaRPr>
          </a:p>
          <a:p>
            <a:pPr marL="342900" indent="-342900" algn="l">
              <a:buFont typeface="Arial" panose="020B0604020202020204" pitchFamily="34" charset="0"/>
              <a:buChar char="•"/>
              <a:defRPr/>
            </a:pPr>
            <a:r>
              <a:rPr lang="en-US" sz="2200" dirty="0">
                <a:solidFill>
                  <a:schemeClr val="bg1">
                    <a:lumMod val="50000"/>
                  </a:schemeClr>
                </a:solidFill>
              </a:rPr>
              <a:t>Conclusion</a:t>
            </a:r>
          </a:p>
        </p:txBody>
      </p:sp>
    </p:spTree>
    <p:extLst>
      <p:ext uri="{BB962C8B-B14F-4D97-AF65-F5344CB8AC3E}">
        <p14:creationId xmlns:p14="http://schemas.microsoft.com/office/powerpoint/2010/main" val="2478004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97250</TotalTime>
  <Words>3196</Words>
  <Application>Microsoft Macintosh PowerPoint</Application>
  <PresentationFormat>On-screen Show (4:3)</PresentationFormat>
  <Paragraphs>456</Paragraphs>
  <Slides>41</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Proxima Nova</vt:lpstr>
      <vt:lpstr>Office Theme</vt:lpstr>
      <vt:lpstr>What is nonclassical about uncertainty relations?</vt:lpstr>
      <vt:lpstr>What is contextual about uncertainty 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TU-Pseudonym 5740412354438781</cp:lastModifiedBy>
  <cp:revision>600</cp:revision>
  <cp:lastPrinted>2019-06-28T19:38:37Z</cp:lastPrinted>
  <dcterms:created xsi:type="dcterms:W3CDTF">2019-05-27T18:12:54Z</dcterms:created>
  <dcterms:modified xsi:type="dcterms:W3CDTF">2022-08-09T10:17:10Z</dcterms:modified>
</cp:coreProperties>
</file>